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8" r:id="rId3"/>
    <p:sldId id="338" r:id="rId4"/>
    <p:sldId id="339" r:id="rId5"/>
    <p:sldId id="340" r:id="rId6"/>
    <p:sldId id="337" r:id="rId7"/>
    <p:sldId id="334" r:id="rId8"/>
    <p:sldId id="335" r:id="rId9"/>
    <p:sldId id="300" r:id="rId10"/>
    <p:sldId id="301" r:id="rId11"/>
    <p:sldId id="317" r:id="rId12"/>
    <p:sldId id="302" r:id="rId13"/>
    <p:sldId id="278" r:id="rId14"/>
    <p:sldId id="318" r:id="rId15"/>
    <p:sldId id="319" r:id="rId16"/>
    <p:sldId id="280" r:id="rId17"/>
    <p:sldId id="303" r:id="rId18"/>
    <p:sldId id="323" r:id="rId19"/>
    <p:sldId id="321" r:id="rId20"/>
    <p:sldId id="322" r:id="rId21"/>
    <p:sldId id="336" r:id="rId22"/>
    <p:sldId id="304" r:id="rId23"/>
    <p:sldId id="324" r:id="rId24"/>
    <p:sldId id="325" r:id="rId25"/>
    <p:sldId id="326" r:id="rId26"/>
    <p:sldId id="327" r:id="rId27"/>
    <p:sldId id="306" r:id="rId28"/>
    <p:sldId id="332" r:id="rId29"/>
    <p:sldId id="307" r:id="rId30"/>
    <p:sldId id="320" r:id="rId31"/>
    <p:sldId id="328" r:id="rId32"/>
    <p:sldId id="308" r:id="rId33"/>
    <p:sldId id="333" r:id="rId34"/>
    <p:sldId id="312" r:id="rId35"/>
    <p:sldId id="329" r:id="rId36"/>
    <p:sldId id="313" r:id="rId37"/>
    <p:sldId id="314" r:id="rId38"/>
    <p:sldId id="315" r:id="rId39"/>
    <p:sldId id="330" r:id="rId40"/>
    <p:sldId id="331" r:id="rId41"/>
    <p:sldId id="297" r:id="rId42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FF00"/>
    <a:srgbClr val="99CCFF"/>
    <a:srgbClr val="CCFFFF"/>
    <a:srgbClr val="FFFF99"/>
    <a:srgbClr val="FFFF0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10" autoAdjust="0"/>
  </p:normalViewPr>
  <p:slideViewPr>
    <p:cSldViewPr>
      <p:cViewPr>
        <p:scale>
          <a:sx n="110" d="100"/>
          <a:sy n="110" d="100"/>
        </p:scale>
        <p:origin x="-164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-1.2593389396737561E-2"/>
                  <c:y val="-6.40953331568636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116 623,1</a:t>
                    </a:r>
                  </a:p>
                  <a:p>
                    <a:r>
                      <a:rPr lang="ru-RU" dirty="0" smtClean="0"/>
                      <a:t> 13,6%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6627816162749274E-3"/>
                  <c:y val="-9.263308140718512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 108 379,2</a:t>
                    </a:r>
                  </a:p>
                  <a:p>
                    <a:r>
                      <a:rPr lang="ru-RU" dirty="0" smtClean="0"/>
                      <a:t>  10,0%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27816162749274E-3"/>
                  <c:y val="-1.06665920098546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118 840,8</a:t>
                    </a:r>
                  </a:p>
                  <a:p>
                    <a:r>
                      <a:rPr lang="ru-RU" dirty="0" smtClean="0"/>
                      <a:t> 11,3%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627816162749274E-3"/>
                  <c:y val="3.602272773235457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10 4 </a:t>
                    </a:r>
                    <a:r>
                      <a:rPr lang="ru-RU" dirty="0" smtClean="0"/>
                      <a:t>727,9</a:t>
                    </a:r>
                    <a:endParaRPr lang="ru-RU" baseline="0" dirty="0" smtClean="0"/>
                  </a:p>
                  <a:p>
                    <a:r>
                      <a:rPr lang="ru-RU" baseline="0" dirty="0" smtClean="0"/>
                      <a:t>9,0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4754216581342289E-3"/>
                  <c:y val="-7.84473487533048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108 </a:t>
                    </a:r>
                    <a:r>
                      <a:rPr lang="ru-RU" dirty="0" smtClean="0"/>
                      <a:t>926,2</a:t>
                    </a:r>
                    <a:endParaRPr lang="ru-RU" dirty="0" smtClean="0"/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 smtClean="0"/>
                      <a:t>11,9%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65112646509971E-3"/>
                  <c:y val="-1.71226489501928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113</a:t>
                    </a:r>
                    <a:r>
                      <a:rPr lang="ru-RU" dirty="0" smtClean="0"/>
                      <a:t> </a:t>
                    </a:r>
                    <a:r>
                      <a:rPr lang="ru-RU" dirty="0" smtClean="0"/>
                      <a:t>508,6</a:t>
                    </a:r>
                    <a:endParaRPr lang="ru-RU" dirty="0" smtClean="0"/>
                  </a:p>
                  <a:p>
                    <a:r>
                      <a:rPr lang="ru-RU" dirty="0" smtClean="0"/>
                      <a:t>12,1%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факт</c:v>
                </c:pt>
                <c:pt idx="1">
                  <c:v>2023 факт</c:v>
                </c:pt>
                <c:pt idx="2">
                  <c:v>2024 оценка</c:v>
                </c:pt>
                <c:pt idx="3">
                  <c:v>2025 прогноз</c:v>
                </c:pt>
                <c:pt idx="4">
                  <c:v>2026 прогноз</c:v>
                </c:pt>
                <c:pt idx="5">
                  <c:v>2027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116623.1</c:v>
                </c:pt>
                <c:pt idx="1">
                  <c:v>108379.2</c:v>
                </c:pt>
                <c:pt idx="2">
                  <c:v>118840.8</c:v>
                </c:pt>
                <c:pt idx="3">
                  <c:v>104727.9</c:v>
                </c:pt>
                <c:pt idx="4">
                  <c:v>108926.2</c:v>
                </c:pt>
                <c:pt idx="5">
                  <c:v>113508.6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Целевые средства из бюджетов других уровней (субсидии, субвенции, иные МБТ)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0727894262784898E-2"/>
                  <c:y val="-7.111061339903132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48 571,8</a:t>
                    </a:r>
                  </a:p>
                  <a:p>
                    <a:r>
                      <a:rPr lang="ru-RU" dirty="0" smtClean="0"/>
                      <a:t>52,5%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27816162749274E-3"/>
                  <c:y val="-5.70754965006428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631 801,3</a:t>
                    </a:r>
                  </a:p>
                  <a:p>
                    <a:r>
                      <a:rPr lang="ru-RU" dirty="0" smtClean="0"/>
                      <a:t>58,4%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27816162749274E-3"/>
                  <c:y val="5.92275123667320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577 637,2</a:t>
                    </a:r>
                  </a:p>
                  <a:p>
                    <a:r>
                      <a:rPr lang="ru-RU" dirty="0" smtClean="0"/>
                      <a:t>54,8%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953379395299135E-3"/>
                  <c:y val="-5.70754965006428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653 055,2</a:t>
                    </a:r>
                    <a:endParaRPr lang="ru-RU" dirty="0" smtClean="0"/>
                  </a:p>
                  <a:p>
                    <a:r>
                      <a:rPr lang="ru-RU" dirty="0" smtClean="0"/>
                      <a:t>55,9%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325563232549855E-2"/>
                  <c:y val="7.859565516153488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439 341,7</a:t>
                    </a:r>
                    <a:endParaRPr lang="ru-RU" dirty="0" smtClean="0"/>
                  </a:p>
                  <a:p>
                    <a:r>
                      <a:rPr lang="ru-RU" dirty="0" smtClean="0"/>
                      <a:t>47,9%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325563232549855E-3"/>
                  <c:y val="-7.13443706258036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415 979,5</a:t>
                    </a:r>
                    <a:endParaRPr lang="ru-RU" dirty="0" smtClean="0"/>
                  </a:p>
                  <a:p>
                    <a:r>
                      <a:rPr lang="ru-RU" dirty="0" smtClean="0"/>
                      <a:t>44,5 %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факт</c:v>
                </c:pt>
                <c:pt idx="1">
                  <c:v>2023 факт</c:v>
                </c:pt>
                <c:pt idx="2">
                  <c:v>2024 оценка</c:v>
                </c:pt>
                <c:pt idx="3">
                  <c:v>2025 прогноз</c:v>
                </c:pt>
                <c:pt idx="4">
                  <c:v>2026 прогноз</c:v>
                </c:pt>
                <c:pt idx="5">
                  <c:v>2027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448571.8</c:v>
                </c:pt>
                <c:pt idx="1">
                  <c:v>631801.30000000005</c:v>
                </c:pt>
                <c:pt idx="2">
                  <c:v>577637.19999999995</c:v>
                </c:pt>
                <c:pt idx="3">
                  <c:v>653055.19999999995</c:v>
                </c:pt>
                <c:pt idx="4">
                  <c:v>439341.7</c:v>
                </c:pt>
                <c:pt idx="5">
                  <c:v>415979.5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Дотация из бюджета Пермского края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>
              <a:outerShdw blurRad="50800" dist="50800" dir="5400000" algn="ctr" rotWithShape="0">
                <a:srgbClr val="CCFFFF"/>
              </a:outerShdw>
            </a:effectLst>
          </c:spPr>
          <c:invertIfNegative val="0"/>
          <c:dLbls>
            <c:dLbl>
              <c:idx val="0"/>
              <c:layout>
                <c:manualLayout>
                  <c:x val="1.5325563232549855E-2"/>
                  <c:y val="-1.629599398456491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290 302,2</a:t>
                    </a:r>
                  </a:p>
                  <a:p>
                    <a:r>
                      <a:rPr lang="ru-RU" dirty="0" smtClean="0"/>
                      <a:t>33,9%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6627816162749274E-3"/>
                  <c:y val="-6.409308609007232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342 188,4</a:t>
                    </a:r>
                  </a:p>
                  <a:p>
                    <a:r>
                      <a:rPr lang="ru-RU" dirty="0" smtClean="0"/>
                      <a:t>31,6%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976689697649568E-3"/>
                  <c:y val="1.42221351359003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357 738,3</a:t>
                    </a:r>
                  </a:p>
                  <a:p>
                    <a:r>
                      <a:rPr lang="ru-RU" dirty="0" smtClean="0"/>
                      <a:t>33,9%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1953379395299135E-3"/>
                  <c:y val="-2.783598929137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410 540,5</a:t>
                    </a:r>
                  </a:p>
                  <a:p>
                    <a:r>
                      <a:rPr lang="ru-RU" dirty="0" smtClean="0"/>
                      <a:t>35,1%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260450586039884E-2"/>
                  <c:y val="-1.42221226798062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368 </a:t>
                    </a:r>
                    <a:r>
                      <a:rPr lang="ru-RU" dirty="0" smtClean="0"/>
                      <a:t>213,7</a:t>
                    </a:r>
                    <a:endParaRPr lang="ru-RU" dirty="0" smtClean="0"/>
                  </a:p>
                  <a:p>
                    <a:r>
                      <a:rPr lang="ru-RU" dirty="0" smtClean="0"/>
                      <a:t>40,2%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5976689697649568E-3"/>
                  <c:y val="2.28301986002571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795,8</a:t>
                    </a:r>
                    <a:endParaRPr lang="ru-RU" dirty="0" smtClean="0"/>
                  </a:p>
                  <a:p>
                    <a:r>
                      <a:rPr lang="ru-RU" dirty="0" smtClean="0"/>
                      <a:t>43,3%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факт</c:v>
                </c:pt>
                <c:pt idx="1">
                  <c:v>2023 факт</c:v>
                </c:pt>
                <c:pt idx="2">
                  <c:v>2024 оценка</c:v>
                </c:pt>
                <c:pt idx="3">
                  <c:v>2025 прогноз</c:v>
                </c:pt>
                <c:pt idx="4">
                  <c:v>2026 прогноз</c:v>
                </c:pt>
                <c:pt idx="5">
                  <c:v>2027 прогноз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290302.2</c:v>
                </c:pt>
                <c:pt idx="1">
                  <c:v>342188.4</c:v>
                </c:pt>
                <c:pt idx="2">
                  <c:v>357738.3</c:v>
                </c:pt>
                <c:pt idx="3">
                  <c:v>410540.5</c:v>
                </c:pt>
                <c:pt idx="4">
                  <c:v>368213.7</c:v>
                </c:pt>
                <c:pt idx="5">
                  <c:v>404795.8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1219968"/>
        <c:axId val="211221504"/>
        <c:axId val="0"/>
      </c:bar3DChart>
      <c:catAx>
        <c:axId val="211219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211221504"/>
        <c:crosses val="autoZero"/>
        <c:auto val="1"/>
        <c:lblAlgn val="ctr"/>
        <c:lblOffset val="100"/>
        <c:noMultiLvlLbl val="0"/>
      </c:catAx>
      <c:valAx>
        <c:axId val="211221504"/>
        <c:scaling>
          <c:orientation val="minMax"/>
        </c:scaling>
        <c:delete val="1"/>
        <c:axPos val="l"/>
        <c:majorGridlines>
          <c:spPr>
            <a:ln w="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1219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34451342620638"/>
          <c:y val="8.3267168733727151E-2"/>
          <c:w val="0.33365549195782018"/>
          <c:h val="0.44561491656865709"/>
        </c:manualLayout>
      </c:layout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C2985-F36F-4136-85FD-2098C5755623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5110A-C165-4063-96DC-5D85F82AF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44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BD82C6-A005-4FBE-99CF-E44A1F45D761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312E41-3521-490E-AD3B-FF7C56D72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24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12E41-3521-490E-AD3B-FF7C56D7288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79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12E41-3521-490E-AD3B-FF7C56D7288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6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12E41-3521-490E-AD3B-FF7C56D7288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7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12E41-3521-490E-AD3B-FF7C56D7288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7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12E41-3521-490E-AD3B-FF7C56D7288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7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12E41-3521-490E-AD3B-FF7C56D7288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7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12E41-3521-490E-AD3B-FF7C56D7288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79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12E41-3521-490E-AD3B-FF7C56D7288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79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12E41-3521-490E-AD3B-FF7C56D7288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56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12E41-3521-490E-AD3B-FF7C56D7288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6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057F47DC-A3C6-4F13-881A-8FE18D4296AC}" type="datetimeFigureOut">
              <a:rPr lang="ru-RU" smtClean="0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2F22F1-FE13-44B3-9946-02970355A1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CD1A7-6313-4361-B410-12953A7806A0}" type="datetimeFigureOut">
              <a:rPr lang="ru-RU" smtClean="0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AAEF1-B7E2-4DC3-AFFD-B7A17FD52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5441B6-969C-486A-A90E-E38202CB0C7E}" type="datetimeFigureOut">
              <a:rPr lang="ru-RU" smtClean="0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8148A-FBB8-4CAE-B357-3222778805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89A88-1A97-4ADE-A8B4-9C867A44A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1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03801D02-8488-41F6-A966-1CF24CC91B67}" type="datetimeFigureOut">
              <a:rPr lang="ru-RU" smtClean="0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786A4-C3D4-4A62-93E1-8BE1278528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956E24FF-73A3-42E5-8D1E-317E13B80BE5}" type="datetimeFigureOut">
              <a:rPr lang="ru-RU" smtClean="0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E5B13D07-F555-44ED-BCEE-DFF5549CC8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53A012CC-5FC4-4EA6-9D32-5819BF222826}" type="datetimeFigureOut">
              <a:rPr lang="ru-RU" smtClean="0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8F885C97-6E42-4811-B9AD-1D0B0382F9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7B82386-679C-4EF4-9684-C69C8CE08E0A}" type="datetimeFigureOut">
              <a:rPr lang="ru-RU" smtClean="0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D6ACB86-12EE-4F18-8B7F-E03BCCD80C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7BE13-34BC-40AD-8F68-FE26D71C7DA8}" type="datetimeFigureOut">
              <a:rPr lang="ru-RU" smtClean="0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3A9AD-EAD7-4154-9093-71E4B71509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3D08FFF0-B750-4AA6-9E34-02ABF6B245B6}" type="datetimeFigureOut">
              <a:rPr lang="ru-RU" smtClean="0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ADA04DB-131D-4154-BCE9-0B452A907C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B9C63D8-846A-4AFC-9364-FAE75BFF6DB7}" type="datetimeFigureOut">
              <a:rPr lang="ru-RU" smtClean="0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2250B1C-74AD-40EC-A27D-C2B3039664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FB1C026-84F9-4942-AD9F-64FDC557BDBC}" type="datetimeFigureOut">
              <a:rPr lang="ru-RU" smtClean="0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698A1DC-7746-4659-BA95-43EEE033B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596CF8-F6CF-4CD2-A060-037933086EB1}" type="datetimeFigureOut">
              <a:rPr lang="ru-RU" smtClean="0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98E12A-4A68-4681-A575-0BD0F78102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jp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Microsoft_Excel_97-20035.xls"/><Relationship Id="rId5" Type="http://schemas.openxmlformats.org/officeDocument/2006/relationships/image" Target="../media/image8.emf"/><Relationship Id="rId4" Type="http://schemas.openxmlformats.org/officeDocument/2006/relationships/oleObject" Target="../embeddings/_____Microsoft_Excel_97-2003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image" Target="../media/image10.emf"/><Relationship Id="rId4" Type="http://schemas.openxmlformats.org/officeDocument/2006/relationships/oleObject" Target="../embeddings/_____Microsoft_Excel_97-2003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1.xls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Excel_97-20032.xls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Excel_97-20033.xls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643998" cy="1860624"/>
          </a:xfrm>
        </p:spPr>
        <p:txBody>
          <a:bodyPr>
            <a:normAutofit fontScale="90000"/>
          </a:bodyPr>
          <a:lstStyle/>
          <a:p>
            <a:pPr marL="484632" algn="just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3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бюджете Юсьвинского муниципального округа Пермского края на 2025– 2027 годы</a:t>
            </a:r>
            <a:endParaRPr lang="ru-RU" sz="3300" b="1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" y="188640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304800"/>
            <a:ext cx="7272808" cy="609600"/>
          </a:xfrm>
        </p:spPr>
        <p:txBody>
          <a:bodyPr lIns="0" rIns="0" bIns="0"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налоговых и неналоговых доходов бюджета Юсьвинского муниципального округа Пермского края на 2025 год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16873572"/>
              </p:ext>
            </p:extLst>
          </p:nvPr>
        </p:nvGraphicFramePr>
        <p:xfrm>
          <a:off x="251520" y="1196752"/>
          <a:ext cx="4104456" cy="459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45"/>
                <a:gridCol w="1024673"/>
                <a:gridCol w="970338"/>
              </a:tblGrid>
              <a:tr h="701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год,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удельный вес в структуре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бюджета Юсьвинского муниципального округа: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727,9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45 952,0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24 666,8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14 003,7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295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</a:t>
                      </a:r>
                      <a:endParaRPr lang="ru-RU" sz="1000" dirty="0">
                        <a:effectLst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7 213,2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 (НИФЛ, ЗН)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5 962,0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 (ЕСХН, УСН, патент)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3 432,0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пошлина, сборы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1 720,5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700,1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активов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634,8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293,0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149,8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2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3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869637"/>
              </p:ext>
            </p:extLst>
          </p:nvPr>
        </p:nvGraphicFramePr>
        <p:xfrm>
          <a:off x="4391025" y="1031875"/>
          <a:ext cx="4797425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0" name="Лист" r:id="rId4" imgW="4943376" imgH="3371889" progId="Excel.Sheet.8">
                  <p:embed/>
                </p:oleObj>
              </mc:Choice>
              <mc:Fallback>
                <p:oleObj name="Лист" r:id="rId4" imgW="4943376" imgH="337188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1031875"/>
                        <a:ext cx="4797425" cy="327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77321"/>
              </p:ext>
            </p:extLst>
          </p:nvPr>
        </p:nvGraphicFramePr>
        <p:xfrm>
          <a:off x="4429125" y="4071938"/>
          <a:ext cx="4662488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1" name="Лист" r:id="rId6" imgW="4438613" imgH="2467125" progId="Excel.Sheet.8">
                  <p:embed/>
                </p:oleObj>
              </mc:Choice>
              <mc:Fallback>
                <p:oleObj name="Лист" r:id="rId6" imgW="4438613" imgH="246712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4071938"/>
                        <a:ext cx="4662488" cy="2570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 descr="C:\Users\user\AppData\Local\Temp\Rar$DIa9756.27151\герб юсьва 2021 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7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304800"/>
            <a:ext cx="7272808" cy="609600"/>
          </a:xfrm>
        </p:spPr>
        <p:txBody>
          <a:bodyPr lIns="0" rIns="0" bIns="0"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Динамика изменений собственных доходов бюджета Юсьвинского муниципального округа Пермского края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2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3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453346"/>
              </p:ext>
            </p:extLst>
          </p:nvPr>
        </p:nvGraphicFramePr>
        <p:xfrm>
          <a:off x="179388" y="908050"/>
          <a:ext cx="9017000" cy="3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2" name="Лист" r:id="rId4" imgW="5038853" imgH="2124108" progId="Excel.Sheet.8">
                  <p:embed/>
                </p:oleObj>
              </mc:Choice>
              <mc:Fallback>
                <p:oleObj name="Лист" r:id="rId4" imgW="5038853" imgH="212410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08050"/>
                        <a:ext cx="9017000" cy="3392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 descr="C:\Users\user\AppData\Local\Temp\Rar$DIa9756.27151\герб юсьва 2021 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156893"/>
              </p:ext>
            </p:extLst>
          </p:nvPr>
        </p:nvGraphicFramePr>
        <p:xfrm>
          <a:off x="575556" y="4725144"/>
          <a:ext cx="7992887" cy="1968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213"/>
                <a:gridCol w="1132850"/>
                <a:gridCol w="1006976"/>
                <a:gridCol w="1069914"/>
                <a:gridCol w="1006978"/>
                <a:gridCol w="1006978"/>
                <a:gridCol w="1006978"/>
              </a:tblGrid>
              <a:tr h="504055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2027 год прогноз</a:t>
                      </a: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r>
                        <a:rPr lang="ru-RU" sz="1400" baseline="0" dirty="0" smtClean="0"/>
                        <a:t> и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116 623,1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108 379,2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118 840,8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104727,9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108 </a:t>
                      </a:r>
                      <a:r>
                        <a:rPr lang="ru-RU" sz="1400" dirty="0" smtClean="0"/>
                        <a:t>926,2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113 508,6</a:t>
                      </a:r>
                      <a:endParaRPr lang="ru-RU" sz="1400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290 302,2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342 188,4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357 738,3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410 540,5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368 213,7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404 795,8</a:t>
                      </a:r>
                      <a:endParaRPr lang="ru-RU" sz="1400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 собственных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406 925,3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450 567,6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476 579,1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515</a:t>
                      </a:r>
                      <a:r>
                        <a:rPr lang="ru-RU" sz="1400" baseline="0" dirty="0" smtClean="0"/>
                        <a:t> 268,4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477 </a:t>
                      </a:r>
                      <a:r>
                        <a:rPr lang="ru-RU" sz="1400" dirty="0" smtClean="0"/>
                        <a:t>139,9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518 </a:t>
                      </a:r>
                      <a:r>
                        <a:rPr lang="ru-RU" sz="1400" dirty="0" smtClean="0"/>
                        <a:t>304,4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3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355160" cy="9361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Основные параметры бюджета Юсьвинского муниципального округа Пермского края</a:t>
            </a:r>
            <a:endParaRPr lang="ru-RU" sz="2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977145"/>
              </p:ext>
            </p:extLst>
          </p:nvPr>
        </p:nvGraphicFramePr>
        <p:xfrm>
          <a:off x="621913" y="1484784"/>
          <a:ext cx="8136903" cy="2250570"/>
        </p:xfrm>
        <a:graphic>
          <a:graphicData uri="http://schemas.openxmlformats.org/drawingml/2006/table">
            <a:tbl>
              <a:tblPr/>
              <a:tblGrid>
                <a:gridCol w="1584175"/>
                <a:gridCol w="2263444"/>
                <a:gridCol w="2129044"/>
                <a:gridCol w="2160240"/>
              </a:tblGrid>
              <a:tr h="526429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 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0672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1 168 323,6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916 481,6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934 283,9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460672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1 178 065,8</a:t>
                      </a:r>
                      <a:endParaRPr lang="ru-RU" sz="2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916 481,6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934 283,9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708282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тыс. рублей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-9 742,2</a:t>
                      </a:r>
                      <a:endParaRPr lang="ru-RU" sz="2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2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sp>
        <p:nvSpPr>
          <p:cNvPr id="7" name="Текст 2"/>
          <p:cNvSpPr txBox="1">
            <a:spLocks/>
          </p:cNvSpPr>
          <p:nvPr/>
        </p:nvSpPr>
        <p:spPr>
          <a:xfrm>
            <a:off x="2699792" y="5517232"/>
            <a:ext cx="2448272" cy="10081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РАЗМЕР ДЕФИЦИТА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9,3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22" name="Содержимое 9" descr="istockphoto-532785975-612x6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89240"/>
            <a:ext cx="64807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899592" y="3861048"/>
            <a:ext cx="7920879" cy="72008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обязательств в соответствии с условиями заключенного с Минфином ПК Соглашения о предоставлении дотаций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clip_image0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1" y="4509119"/>
            <a:ext cx="688729" cy="68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1691680" y="4581128"/>
            <a:ext cx="7128791" cy="57606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ограничений размера дефицита местного бюджета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6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02704" cy="6674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обязательств в соответствии с условиями заключенного с Минфином ПК Соглашения о предоставлении дотаций</a:t>
            </a:r>
            <a:endParaRPr lang="ru-RU" sz="2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6" name="Содержимое 10" descr="kisspng-senior-management-business-leadership-meeting-icon-image-free-5ab02e2d325ce0.802907901521495597206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285992"/>
            <a:ext cx="1512515" cy="1079499"/>
          </a:xfrm>
        </p:spPr>
      </p:pic>
      <p:graphicFrame>
        <p:nvGraphicFramePr>
          <p:cNvPr id="6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444801"/>
              </p:ext>
            </p:extLst>
          </p:nvPr>
        </p:nvGraphicFramePr>
        <p:xfrm>
          <a:off x="3428992" y="2285992"/>
          <a:ext cx="5473304" cy="2112899"/>
        </p:xfrm>
        <a:graphic>
          <a:graphicData uri="http://schemas.openxmlformats.org/drawingml/2006/table">
            <a:tbl>
              <a:tblPr/>
              <a:tblGrid>
                <a:gridCol w="1922259"/>
                <a:gridCol w="1775523"/>
                <a:gridCol w="1775522"/>
              </a:tblGrid>
              <a:tr h="898434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Расчетный объем норматива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содержание ОМСУ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Свободный объем норматива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8915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 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sp>
        <p:nvSpPr>
          <p:cNvPr id="13331" name="Текст 2"/>
          <p:cNvSpPr txBox="1">
            <a:spLocks/>
          </p:cNvSpPr>
          <p:nvPr/>
        </p:nvSpPr>
        <p:spPr bwMode="auto">
          <a:xfrm>
            <a:off x="2124075" y="4365625"/>
            <a:ext cx="6480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0000"/>
            </a:pPr>
            <a:endParaRPr lang="ru-RU" sz="2600">
              <a:cs typeface="Times New Roman" pitchFamily="18" charset="0"/>
            </a:endParaRPr>
          </a:p>
        </p:txBody>
      </p:sp>
      <p:pic>
        <p:nvPicPr>
          <p:cNvPr id="13332" name="Содержимое 4" descr="clip_image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425"/>
            <a:ext cx="814319" cy="6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2124075" y="4508500"/>
            <a:ext cx="6696075" cy="151288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сполнение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расходных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обязательств, относящихся к полномочиям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округа в соответствии со статьей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16 Федерального закона от 6 октября 2003 г.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№ 131-ФЗ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«Об общих принципах организации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местного самоуправления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Российской Федерации».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34" name="Содержимое 4" descr="kisspng-human-resource-management-leadership-business-best-business-team-icon-png-business-businessman-leader-5ab04f19a73e03.669606141521504025685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335740"/>
            <a:ext cx="1308092" cy="9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Содержимое 7" descr="рис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7562"/>
            <a:ext cx="1512515" cy="96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Содержимое 6" descr="kisspng-management-supply-chain-business-industry-company-working-5ac5b1d0a99034.128358351522905552694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6" y="2276872"/>
            <a:ext cx="1255686" cy="105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000232" y="1000108"/>
            <a:ext cx="6858048" cy="93610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Соблюдение нормативов формирования расходов на содержание ОМСУ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4" descr="clip_image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17255"/>
            <a:ext cx="814319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734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02704" cy="6674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обязательств в соответствии с условиями заключенного с Минфином ПК Соглашения о предоставлении дотаций</a:t>
            </a:r>
            <a:endParaRPr lang="ru-RU" sz="2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156973"/>
              </p:ext>
            </p:extLst>
          </p:nvPr>
        </p:nvGraphicFramePr>
        <p:xfrm>
          <a:off x="2000232" y="1936212"/>
          <a:ext cx="6676224" cy="1892808"/>
        </p:xfrm>
        <a:graphic>
          <a:graphicData uri="http://schemas.openxmlformats.org/drawingml/2006/table">
            <a:tbl>
              <a:tblPr/>
              <a:tblGrid>
                <a:gridCol w="2344732"/>
                <a:gridCol w="2165747"/>
                <a:gridCol w="2165745"/>
              </a:tblGrid>
              <a:tr h="616511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января 2026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января 2027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января 2028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2261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 муниципального долга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 муниципального долга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 муниципального долга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pic>
        <p:nvPicPr>
          <p:cNvPr id="13332" name="Содержимое 4" descr="clip_image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37112"/>
            <a:ext cx="80610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2000233" y="4365104"/>
            <a:ext cx="6819918" cy="122413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Соблюдение ограничений предельного объема муниципальных заимствований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00232" y="1000108"/>
            <a:ext cx="6858048" cy="93610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Соблюдение ограничений объема муниципального долга, объема расходов на обслуживание муниципального долга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4" descr="clip_image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24744"/>
            <a:ext cx="806101" cy="81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734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Содержимое 9" descr="istockphoto-532785975-612x61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32" y="2276872"/>
            <a:ext cx="44848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176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02704" cy="6674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обязательств в соответствии с условиями заключенного с Минфином ПК Соглашения о предоставлении дотаций</a:t>
            </a:r>
            <a:endParaRPr lang="ru-RU" sz="2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63021"/>
              </p:ext>
            </p:extLst>
          </p:nvPr>
        </p:nvGraphicFramePr>
        <p:xfrm>
          <a:off x="2000232" y="2276873"/>
          <a:ext cx="6604216" cy="2088232"/>
        </p:xfrm>
        <a:graphic>
          <a:graphicData uri="http://schemas.openxmlformats.org/drawingml/2006/table">
            <a:tbl>
              <a:tblPr/>
              <a:tblGrid>
                <a:gridCol w="3363856"/>
                <a:gridCol w="3240360"/>
              </a:tblGrid>
              <a:tr h="1317708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 заработной платы учителей, педагогов дополнительного образования в 2025 году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 заработной платы работников учреждений культуры в 2025 году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0524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62 571,00 рублей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48 074,33 рублей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pic>
        <p:nvPicPr>
          <p:cNvPr id="13332" name="Содержимое 4" descr="clip_image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445224"/>
            <a:ext cx="80610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1994966" y="4437112"/>
            <a:ext cx="6609482" cy="100811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Справочно: целевые показатели заработной платы: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- учителей, педагогов дополнительного образования в 2024 году – 56 469,00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ублей, в 2023 году –               46 583,00 рублей;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- работников культуры в 2024 году – 43 385,70 рублей, в 2023 году – 36 938,60 рублей.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00232" y="1000108"/>
            <a:ext cx="6604216" cy="11327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Исполнение указов Президента Российской Федерации в части повышения оплаты труда отдельных категорий работников бюджетной сферы</a:t>
            </a:r>
          </a:p>
        </p:txBody>
      </p:sp>
      <p:pic>
        <p:nvPicPr>
          <p:cNvPr id="15" name="Содержимое 4" descr="clip_image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24744"/>
            <a:ext cx="806101" cy="81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734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Содержимое 9" descr="istockphoto-532785975-612x61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32" y="2276872"/>
            <a:ext cx="44848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2000233" y="5301208"/>
            <a:ext cx="6676224" cy="10081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Отсутствие в муниципальных учреждениях работников, получающих доплату до минимального размера оплаты труда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9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5827"/>
            <a:ext cx="7872410" cy="72293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Оптимизация количества муниципальных учреждений</a:t>
            </a:r>
            <a:endParaRPr lang="ru-RU" sz="1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8313" y="5084763"/>
            <a:ext cx="8229600" cy="14001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endParaRPr lang="ru-RU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1"/>
            <a:ext cx="38275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1600" u="sng" dirty="0" smtClean="0">
                <a:latin typeface="+mn-lt"/>
              </a:rPr>
              <a:t>Сеть учреждений культуры Юсьвинского муниципального округа Пермского края включает: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 библиотека  (14 структурных подразделений);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 музей;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latin typeface="+mn-lt"/>
              </a:rPr>
              <a:t>4</a:t>
            </a:r>
            <a:r>
              <a:rPr lang="ru-RU" sz="1600" dirty="0" smtClean="0">
                <a:latin typeface="+mn-lt"/>
              </a:rPr>
              <a:t> культурно – досуговых учреждения (15 структурных подразделений);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 учреждение дополнительного образования в сфере культуры (2 филиала).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268761"/>
            <a:ext cx="387780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u="sng" dirty="0" smtClean="0">
                <a:latin typeface="+mn-lt"/>
              </a:rPr>
              <a:t>Сеть учреждений образования </a:t>
            </a:r>
            <a:r>
              <a:rPr lang="ru-RU" sz="1600" u="sng" dirty="0">
                <a:latin typeface="+mn-lt"/>
              </a:rPr>
              <a:t>Юсьвинского</a:t>
            </a:r>
            <a:r>
              <a:rPr lang="ru-RU" sz="1600" u="sng" dirty="0" smtClean="0">
                <a:latin typeface="+mn-lt"/>
              </a:rPr>
              <a:t> муниципального округа Пермского края включает:</a:t>
            </a:r>
          </a:p>
          <a:p>
            <a:pPr>
              <a:buNone/>
            </a:pPr>
            <a:r>
              <a:rPr lang="ru-RU" sz="1600" b="1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 дошкольное образовательное учреждение (15 структурных подразделений и филиалов, из них 9 при школах);</a:t>
            </a:r>
          </a:p>
          <a:p>
            <a:pPr>
              <a:buNone/>
            </a:pPr>
            <a:r>
              <a:rPr lang="ru-RU" sz="1600" b="1" dirty="0">
                <a:latin typeface="+mn-lt"/>
              </a:rPr>
              <a:t>7</a:t>
            </a:r>
            <a:r>
              <a:rPr lang="ru-RU" sz="1600" dirty="0" smtClean="0">
                <a:latin typeface="+mn-lt"/>
              </a:rPr>
              <a:t> общеобразовательных учреждений (</a:t>
            </a: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ru-RU" sz="1600" dirty="0" smtClean="0">
                <a:latin typeface="+mn-lt"/>
              </a:rPr>
              <a:t> филиала и 1 структурное подразделение);</a:t>
            </a:r>
          </a:p>
          <a:p>
            <a:pPr>
              <a:buNone/>
            </a:pPr>
            <a:r>
              <a:rPr lang="ru-RU" sz="1600" b="1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 общеобразовательная школа – интернат для обучающихся с ОВЗ;</a:t>
            </a:r>
          </a:p>
          <a:p>
            <a:pPr>
              <a:buNone/>
            </a:pPr>
            <a:r>
              <a:rPr lang="ru-RU" sz="1600" b="1" dirty="0" smtClean="0">
                <a:latin typeface="+mn-lt"/>
              </a:rPr>
              <a:t>2</a:t>
            </a:r>
            <a:r>
              <a:rPr lang="ru-RU" sz="1600" dirty="0" smtClean="0">
                <a:latin typeface="+mn-lt"/>
              </a:rPr>
              <a:t> учреждения дополнительного образования (1 филиал)</a:t>
            </a:r>
          </a:p>
          <a:p>
            <a:pPr>
              <a:buFont typeface="Wingdings 2" pitchFamily="18" charset="2"/>
              <a:buNone/>
            </a:pPr>
            <a:endParaRPr lang="ru-RU" sz="1000" dirty="0" smtClean="0">
              <a:latin typeface="+mn-lt"/>
            </a:endParaRPr>
          </a:p>
        </p:txBody>
      </p:sp>
      <p:pic>
        <p:nvPicPr>
          <p:cNvPr id="9" name="Рисунок 8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88640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755577" y="4437112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1600" u="sng" dirty="0" smtClean="0">
                <a:latin typeface="+mn-lt"/>
              </a:rPr>
              <a:t>Сеть иных учреждений Юсьвинского муниципального округа Пермского края включает: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latin typeface="+mn-lt"/>
              </a:rPr>
              <a:t>5</a:t>
            </a:r>
            <a:r>
              <a:rPr lang="ru-RU" sz="1600" dirty="0" smtClean="0">
                <a:latin typeface="+mn-lt"/>
              </a:rPr>
              <a:t> учреждений ОМСУ;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latin typeface="+mn-lt"/>
              </a:rPr>
              <a:t>4</a:t>
            </a:r>
            <a:r>
              <a:rPr lang="ru-RU" sz="1600" dirty="0" smtClean="0">
                <a:latin typeface="+mn-lt"/>
              </a:rPr>
              <a:t> казенных учреждения;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latin typeface="+mn-lt"/>
              </a:rPr>
              <a:t>2</a:t>
            </a:r>
            <a:r>
              <a:rPr lang="ru-RU" sz="1600" dirty="0" smtClean="0">
                <a:latin typeface="+mn-lt"/>
              </a:rPr>
              <a:t> учреждения в сфере ЖКХ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0471092"/>
              </p:ext>
            </p:extLst>
          </p:nvPr>
        </p:nvGraphicFramePr>
        <p:xfrm>
          <a:off x="899592" y="1412777"/>
          <a:ext cx="8030126" cy="500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440"/>
                <a:gridCol w="2260804"/>
                <a:gridCol w="979681"/>
                <a:gridCol w="916301"/>
                <a:gridCol w="928694"/>
                <a:gridCol w="857256"/>
                <a:gridCol w="1000132"/>
                <a:gridCol w="785818"/>
              </a:tblGrid>
              <a:tr h="3600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расходов (отрасль)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на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 (проект)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на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 (проект)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на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 (проект)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расходов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вес,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расходов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расходов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органов местного самоуправления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135 359,2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135 670,1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776,9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8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805,3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1 979,3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2 051,3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26 443,2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26 281,6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765,1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151 532,3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000,6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270,8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73 352,0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36 093,8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39 636,2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Охрана окружающей</a:t>
                      </a:r>
                      <a:r>
                        <a:rPr lang="ru-RU" sz="1000" baseline="0" dirty="0" smtClean="0">
                          <a:latin typeface="+mn-lt"/>
                          <a:ea typeface="Calibri"/>
                          <a:cs typeface="Times New Roman"/>
                        </a:rPr>
                        <a:t> среды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336,1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590 857,9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50,1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486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934,6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476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301,5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408,0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12,6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479,2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457,5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46 635,5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55 833,2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49 218,9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2 293,8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2 150,0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14 790,3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1 042,6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1 042,6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1 042,6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4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ИТОГО расходов: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1 178 065,8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893 464,8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899 311,1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Содержимое 2"/>
          <p:cNvSpPr txBox="1">
            <a:spLocks/>
          </p:cNvSpPr>
          <p:nvPr/>
        </p:nvSpPr>
        <p:spPr>
          <a:xfrm>
            <a:off x="899592" y="404665"/>
            <a:ext cx="7787208" cy="936103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65087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Социально-ориентированный бюджет. </a:t>
            </a:r>
          </a:p>
          <a:p>
            <a:pPr marL="65087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Удельный вес расходов на социальную сферу в 2025 году составляет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67,6%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 2026 году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67,9%,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2027 году – </a:t>
            </a:r>
            <a:r>
              <a:rPr lang="ru-RU" b="1" dirty="0" smtClean="0">
                <a:latin typeface="+mn-lt"/>
                <a:cs typeface="+mn-cs"/>
              </a:rPr>
              <a:t>67,1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%.</a:t>
            </a:r>
          </a:p>
          <a:p>
            <a:pPr marL="65087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4802805" y="4437112"/>
            <a:ext cx="144016" cy="10853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62097" y="465313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solidFill>
                  <a:srgbClr val="FF0000"/>
                </a:solidFill>
              </a:rPr>
              <a:t>66,9 </a:t>
            </a:r>
            <a:r>
              <a:rPr lang="ru-RU" sz="1100" b="1" dirty="0" smtClean="0">
                <a:solidFill>
                  <a:srgbClr val="FF0000"/>
                </a:solidFill>
              </a:rPr>
              <a:t>%</a:t>
            </a:r>
            <a:endParaRPr lang="ru-RU" sz="1100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67200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210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2310030"/>
              </p:ext>
            </p:extLst>
          </p:nvPr>
        </p:nvGraphicFramePr>
        <p:xfrm>
          <a:off x="827584" y="1412777"/>
          <a:ext cx="8064896" cy="4809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48"/>
                <a:gridCol w="4955144"/>
                <a:gridCol w="864096"/>
                <a:gridCol w="936104"/>
                <a:gridCol w="936104"/>
              </a:tblGrid>
              <a:tr h="288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2026 год</a:t>
                      </a:r>
                      <a:endParaRPr lang="ru-RU" sz="1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Муниципальное управление в Юсьвинском муниципальном округе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86 458,1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84 510,8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88 518,3</a:t>
                      </a: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Образование Юсьвинского муниципального округа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591 013,3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486 560,4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475 190,0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Улучшение жилищных условий граждан, проживающих в Юсьвинском муниципальном округе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6 621,8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104,7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7 636,1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Управление муниципальным имуществом Юсьвинского муниципального округа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12 059,8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7 437,1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5 896,3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5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Развитие культуры, искусства и молодежной политики в Юсьвинском муниципальном округе Пермского края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168 </a:t>
                      </a: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458,5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94 211,6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96 369,7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Развитие физической культуры и спорта в Юсьвинском муниципальном округе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2 293,8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2 150,0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14 790,3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Обеспечение общественной безопасности на территории Юсьвинского муниципального округа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865,3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865,3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623,3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Экономическое развитие Юсьвинского муниципального округа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377,0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309,0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309,0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5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Территориальное развитие Юсьвинского муниципального округа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61 978,7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27 307,0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27 524,2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Развитие транспортной системы  Юсьвинского муниципального округа Пермского края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132 727,5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66 288,3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64 960,5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Формирование комфортной городской среды на территории Юсьвинского муниципального округа Пермского края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8 730,7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8 479,7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8 234,0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Защита населения и территории Юсьвинского муниципального округа Пермского края от чрезвычайных ситуаций, обеспечение пожарной безопасности и безопасности людей на водных объектах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25 577,9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25 </a:t>
                      </a: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416,3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33 141,8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Переселение граждан и снос ветхих (аварийных) домов на территории Юсьвинского муниципального округа Пермского края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1 632,7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3 511,8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Распоряжение земельными ресурсами в Юсьвинском муниципальном округе Пермского края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8 542,4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1 040,0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638,0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0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ИТОГО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расходов на реализацию муниципальных программ: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900" b="1" dirty="0" smtClean="0">
                          <a:latin typeface="+mn-lt"/>
                          <a:ea typeface="Calibri"/>
                          <a:cs typeface="Times New Roman"/>
                        </a:rPr>
                        <a:t>105 704,8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Calibri"/>
                          <a:cs typeface="Times New Roman"/>
                        </a:rPr>
                        <a:t>821 313,0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Calibri"/>
                          <a:cs typeface="Times New Roman"/>
                        </a:rPr>
                        <a:t>827 343,4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Содержимое 2"/>
          <p:cNvSpPr txBox="1">
            <a:spLocks/>
          </p:cNvSpPr>
          <p:nvPr/>
        </p:nvSpPr>
        <p:spPr>
          <a:xfrm>
            <a:off x="971600" y="404665"/>
            <a:ext cx="7715200" cy="720079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65087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Программный бюджет. </a:t>
            </a:r>
          </a:p>
          <a:p>
            <a:pPr marL="65087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На реализацию муниципальных программ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планируется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в 2025 году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93,9%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в 2026 году –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91,9%,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в 2027 году –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lang="ru-RU" sz="1600" b="1" dirty="0" smtClean="0">
                <a:latin typeface="+mn-lt"/>
                <a:cs typeface="+mn-cs"/>
              </a:rPr>
              <a:t>92,0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%.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65087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67200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148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686" y="332656"/>
            <a:ext cx="7528350" cy="112761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Дорожный фонд Юсьвинского муниципального округа Пермского края</a:t>
            </a:r>
            <a:endParaRPr lang="ru-RU" sz="1800" dirty="0"/>
          </a:p>
        </p:txBody>
      </p:sp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446481"/>
              </p:ext>
            </p:extLst>
          </p:nvPr>
        </p:nvGraphicFramePr>
        <p:xfrm>
          <a:off x="1331640" y="1844824"/>
          <a:ext cx="7272808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111"/>
                <a:gridCol w="906497"/>
                <a:gridCol w="864096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Источник формирования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акцизы на автомобильный бензин, прямогонный бензин, дизельное топливо, моторные масла для дизельных и (или) карбюраторных (</a:t>
                      </a:r>
                      <a:r>
                        <a:rPr lang="ru-RU" sz="1100" dirty="0" err="1" smtClean="0"/>
                        <a:t>инжекторных</a:t>
                      </a:r>
                      <a:r>
                        <a:rPr lang="ru-RU" sz="1100" dirty="0" smtClean="0"/>
                        <a:t>) двигателей, производимые на территории Российской Федерации, подлежащие зачислению в местный бюджет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24 666,8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25 466,2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25 923,4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субсидии на проектирование, строительство (реконструкция), капитальный ремонт и ремонт автомобильных дорог общего пользования местного значения, находящихся на территории Пермского края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26 127,1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24 383,0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24 383,0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субсидии бюджетам муниципальных округов на приведение в нормативное состояние автомобильных дорог и искусственных дорожных сооружений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49 898,9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дотации на выравнивание бюджетной обеспеченности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26 693,1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11 097,5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9 312,5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ИТОГО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127 385,9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60 946,7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59 618,9</a:t>
                      </a:r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23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67494"/>
            <a:ext cx="7128792" cy="92925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</a:rPr>
              <a:t>Поправки в доходную часть проекта решения о бюджете на 2025-2027 годы, подготовленного ко второму чтению</a:t>
            </a:r>
            <a:endParaRPr lang="ru-RU" sz="2000" dirty="0">
              <a:effectLst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675084"/>
              </p:ext>
            </p:extLst>
          </p:nvPr>
        </p:nvGraphicFramePr>
        <p:xfrm>
          <a:off x="457200" y="1268758"/>
          <a:ext cx="8363272" cy="564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936104"/>
                <a:gridCol w="1008112"/>
                <a:gridCol w="1008112"/>
                <a:gridCol w="936104"/>
                <a:gridCol w="936104"/>
                <a:gridCol w="936104"/>
              </a:tblGrid>
              <a:tr h="516778">
                <a:tc rowSpan="2"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источника доходов</a:t>
                      </a:r>
                      <a:endParaRPr lang="ru-RU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Предложения (+ увеличение, - уменьшение), тыс. рублей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ко второму чтению, тыс. рублей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</a:t>
                      </a:r>
                      <a:endParaRPr lang="ru-RU" sz="1200" dirty="0"/>
                    </a:p>
                  </a:txBody>
                  <a:tcPr anchor="ctr"/>
                </a:tc>
              </a:tr>
              <a:tr h="432212">
                <a:tc gridSpan="7">
                  <a:txBody>
                    <a:bodyPr/>
                    <a:lstStyle/>
                    <a:p>
                      <a:r>
                        <a:rPr kumimoji="0"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Согласно решению рабочей группы (предложение администрации) на основании проекта Закона о бюджете Пермского края во втором чтении:</a:t>
                      </a:r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9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Субвенции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-45,6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-40,8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+31,2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1 805,3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1 979,3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2 051,3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1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-1,0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-40,3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34,5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1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Субсидии бюджетам муниципальных образований на реализацию мероприятий, направленных на комплексное развитие сельских территорий (благоустройство сельских территорий)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+2 376,8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-13 566,9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-17 015,0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2 806,6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50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Субсидии бюджетам муниципальных округов на реализацию программ формирования современной городской среды (софинансируемые из федерального бюджета)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+5 774,17152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5 543,20466 средства федерального бюджета,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230,96686 средства краевого бюджета)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+5 548,29821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(5 326,36628 средства федерального бюджета,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221,93193 средства местного бюджета)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+5 327,12472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(5 114,03973 средства федерального бюджета,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213,08499 средства краевого бюджета)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5 774,17152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5 548,29821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5 327,12472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9" y="184134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6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686" y="332656"/>
            <a:ext cx="7528350" cy="112761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Планирование условно утверждаемых расходов</a:t>
            </a:r>
            <a:endParaRPr lang="ru-RU" sz="1800" dirty="0"/>
          </a:p>
        </p:txBody>
      </p:sp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148546"/>
              </p:ext>
            </p:extLst>
          </p:nvPr>
        </p:nvGraphicFramePr>
        <p:xfrm>
          <a:off x="1403648" y="1484784"/>
          <a:ext cx="6670675" cy="2840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8940"/>
                <a:gridCol w="1659572"/>
                <a:gridCol w="1080120"/>
                <a:gridCol w="982043"/>
              </a:tblGrid>
              <a:tr h="43204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Расчет минимального размера условно-утверждаемых расходов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2026 </a:t>
                      </a:r>
                      <a:r>
                        <a:rPr lang="ru-RU" sz="10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2027 </a:t>
                      </a:r>
                      <a:r>
                        <a:rPr lang="ru-RU" sz="10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99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Расходы всего, тыс. руб.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924 515,2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945 954,1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43204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Расходы за счет межбюджетных трансфертов, имеющих целевое назначение, тыс. руб.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447 402,0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427 676,4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920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Объем прогнозируемых расходов бюджета (без учета расходов, предусмотренных за счет межбюджетных трансфертов из других бюджетов бюджетной системы Российской Федерации, имеющих целевое назначение), тыс. руб.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477 113,2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518 277,7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2880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Минимальный объем условно утверждаемых расходов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9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тыс.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11 927,9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25 913,9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 rot="10800000" flipV="1">
            <a:off x="1547663" y="5045163"/>
            <a:ext cx="67180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Arial Black" pitchFamily="34" charset="0"/>
              </a:rPr>
              <a:t>Объем условно утверждаемых расходов в проекте решения: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Arial Black" pitchFamily="34" charset="0"/>
              </a:rPr>
              <a:t>На 2026 год – </a:t>
            </a:r>
            <a:r>
              <a:rPr lang="ru-RU" sz="1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Arial Black" pitchFamily="34" charset="0"/>
              </a:rPr>
              <a:t>23 016,8 тыс</a:t>
            </a:r>
            <a:r>
              <a:rPr lang="ru-RU" sz="1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Arial Black" pitchFamily="34" charset="0"/>
              </a:rPr>
              <a:t>. рублей;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Arial Black" pitchFamily="34" charset="0"/>
              </a:rPr>
              <a:t>На 2027 год – </a:t>
            </a:r>
            <a:r>
              <a:rPr lang="ru-RU" sz="1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Arial Black" pitchFamily="34" charset="0"/>
              </a:rPr>
              <a:t>34 972,8 тыс</a:t>
            </a:r>
            <a:r>
              <a:rPr lang="ru-RU" sz="1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Arial Black" pitchFamily="34" charset="0"/>
              </a:rPr>
              <a:t>. рублей.</a:t>
            </a: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94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686" y="332656"/>
            <a:ext cx="7528350" cy="86409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Участие в реализации федеральных проектов в рамках национальных проектов</a:t>
            </a:r>
            <a:endParaRPr lang="ru-RU" sz="1800" dirty="0"/>
          </a:p>
        </p:txBody>
      </p:sp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67978"/>
              </p:ext>
            </p:extLst>
          </p:nvPr>
        </p:nvGraphicFramePr>
        <p:xfrm>
          <a:off x="1043608" y="1196752"/>
          <a:ext cx="7776864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368152"/>
                <a:gridCol w="2592288"/>
                <a:gridCol w="936104"/>
                <a:gridCol w="792088"/>
                <a:gridCol w="79208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национального проекта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федерального проекта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Мероприятие</a:t>
                      </a:r>
                      <a:r>
                        <a:rPr lang="ru-RU" sz="1100" baseline="0" dirty="0" smtClean="0"/>
                        <a:t> муниципальной программы</a:t>
                      </a:r>
                      <a:endParaRPr lang="ru-RU" sz="11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финансирования, тыс. рублей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Образование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Патриотическое воспитание граждан Российской Федерации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428,5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518,0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518,0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Культура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Творческие люди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поддержка отрасли культуры (оказание государственной поддержки лучшим работникам сельских учреждений культуры)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0,05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0,05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поддержка отрасли культуры (оказание государственной поддержки лучшим сельским учреждениям культуры)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Безопасные качественные дороги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Региональная и местная дорожная сеть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Приведение в нормативное состояние искусственных дорожных сооружений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50 149,7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1 327,8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Жилье и городская среда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комфортной городской среды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Благоустройство общественных и дворовых территорий Юсьвинского муниципального округа Пермского края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8 730,7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8 479,7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8 234,0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105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7343824" cy="4608512"/>
          </a:xfrm>
        </p:spPr>
        <p:txBody>
          <a:bodyPr>
            <a:normAutofit/>
          </a:bodyPr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Обеспечение, сопровождение информационных систем, обеспечение функционирования официального сайта, обеспечение перехода на отечественное программное обеспечение для 84 рабочих мест, размещение информации и публикации в СМИ, изготовление печатной продукции с символикой МО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Обеспечение выполнения функций главы МО, администрации и ее структурных подразделений (73,5 штатных единицы муниципальных служащих и 3,6 штатных единицы работников, не являющихся муниципальными служащими)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Пенсионное обеспечение лиц, замещавших муниципальные должности и должности муниципальной службы (93 человека)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Обеспечение выполнения переданных отдельных государственных полномочий:</a:t>
            </a:r>
          </a:p>
          <a:p>
            <a:pPr marL="171450" indent="-171450" algn="just">
              <a:buFontTx/>
              <a:buChar char="-"/>
            </a:pP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образование комиссии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по делам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несовершеннолетних и защите их прав;</a:t>
            </a:r>
          </a:p>
          <a:p>
            <a:pPr marL="171450" indent="-171450" algn="just">
              <a:buFontTx/>
              <a:buChar char="-"/>
            </a:pP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обеспечение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хранения, комплектования, учета и использования архивных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документов;</a:t>
            </a:r>
          </a:p>
          <a:p>
            <a:pPr marL="171450" indent="-171450" algn="just">
              <a:buFontTx/>
              <a:buChar char="-"/>
            </a:pP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составление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протоколов об административных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правонарушениях;</a:t>
            </a:r>
          </a:p>
          <a:p>
            <a:pPr marL="171450" indent="-171450" algn="just">
              <a:buFontTx/>
              <a:buChar char="-"/>
            </a:pP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создание и организация деятельности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административных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комиссий;</a:t>
            </a:r>
          </a:p>
          <a:p>
            <a:pPr marL="171450" indent="-171450" algn="just">
              <a:buFontTx/>
              <a:buChar char="-"/>
            </a:pP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планирование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использования земель сельскохозяйственного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назначения;</a:t>
            </a:r>
          </a:p>
          <a:p>
            <a:pPr marL="171450" indent="-171450" algn="just">
              <a:buFontTx/>
              <a:buChar char="-"/>
            </a:pP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регулирование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тарифов на перевозки пассажиров и багажа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на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муниципальных маршрутах регулярных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перевозок;</a:t>
            </a:r>
          </a:p>
          <a:p>
            <a:pPr marL="171450" indent="-171450" algn="just">
              <a:buFontTx/>
              <a:buChar char="-"/>
            </a:pP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составление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изменение, дополнение)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списков кандидатов в присяжные заседатели федеральных судов общей юрисдикции в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РФ;</a:t>
            </a:r>
          </a:p>
          <a:p>
            <a:pPr marL="171450" indent="-171450" algn="just">
              <a:buFontTx/>
              <a:buChar char="-"/>
            </a:pP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государственная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регистрация актов гражданского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состояния;</a:t>
            </a:r>
          </a:p>
          <a:p>
            <a:pPr marL="171450" indent="-171450" algn="just">
              <a:buFontTx/>
              <a:buChar char="-"/>
            </a:pP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Осуществление первичного воинского учета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endParaRPr lang="ru-RU" sz="1200" b="1" dirty="0" smtClean="0">
              <a:solidFill>
                <a:schemeClr val="tx1"/>
              </a:solidFill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7" descr="png-transparent-computer-icons-training-desktop-consultant-education-management-corporation-blue-text-public-relations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2969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40544" y="332656"/>
            <a:ext cx="8062912" cy="498351"/>
          </a:xfrm>
        </p:spPr>
        <p:txBody>
          <a:bodyPr anchor="ctr">
            <a:norm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200" b="1" dirty="0" smtClean="0">
                <a:solidFill>
                  <a:srgbClr val="7030A0"/>
                </a:solidFill>
              </a:rPr>
              <a:t>«МУНИЦЙИПАЛЬНОЕ УПРАВЛЕНИЕ В </a:t>
            </a:r>
            <a:r>
              <a:rPr lang="ru-RU" sz="1200" b="1" dirty="0">
                <a:solidFill>
                  <a:srgbClr val="7030A0"/>
                </a:solidFill>
              </a:rPr>
              <a:t>ЮСЬВИНСКОМ МУНИЦИПАЛЬНОМ ОКРУГЕ ПЕРМСКОГО КРАЯ</a:t>
            </a:r>
            <a:r>
              <a:rPr lang="ru-RU" sz="1200" b="1" dirty="0" smtClean="0">
                <a:solidFill>
                  <a:srgbClr val="7030A0"/>
                </a:solidFill>
              </a:rPr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28557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59632" y="831007"/>
            <a:ext cx="7632848" cy="5982369"/>
          </a:xfrm>
        </p:spPr>
        <p:txBody>
          <a:bodyPr>
            <a:noAutofit/>
          </a:bodyPr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Проектирование объекта «Строительство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интерната </a:t>
            </a:r>
            <a:r>
              <a:rPr lang="ru-RU" sz="1100" b="1" dirty="0" err="1" smtClean="0">
                <a:solidFill>
                  <a:schemeClr val="tx1"/>
                </a:solidFill>
                <a:latin typeface="Arial Black" pitchFamily="34" charset="0"/>
              </a:rPr>
              <a:t>Майкорской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 ОШИ в п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. </a:t>
            </a:r>
            <a:r>
              <a:rPr lang="ru-RU" sz="1100" b="1" dirty="0" err="1" smtClean="0">
                <a:solidFill>
                  <a:schemeClr val="tx1"/>
                </a:solidFill>
                <a:latin typeface="Arial Black" pitchFamily="34" charset="0"/>
              </a:rPr>
              <a:t>Майкор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» в 2025 году. Предполагаемая общая стоимость объекта – 279,6 млн. руб. Период строительства - 2025-2027 гг.</a:t>
            </a:r>
          </a:p>
          <a:p>
            <a:pPr algn="just"/>
            <a:endParaRPr lang="ru-RU" sz="11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Благоустройство территории в 2025 году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МБОУ «Юсьвинская СОШ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» (общая стоимость работ 18 400,0 тыс. руб., в том числе средства местного бюджета – 1 840,0 тыс. руб.)</a:t>
            </a:r>
          </a:p>
          <a:p>
            <a:pPr algn="just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Оснащение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в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2025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году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современным интерактивным оборудованием дошкольных образовательных организаций (Юсьвинский д/сад «Улыбка», Юсьвинский д/сад «Сказка», </a:t>
            </a:r>
            <a:r>
              <a:rPr lang="ru-RU" sz="1100" b="1" dirty="0" err="1" smtClean="0">
                <a:solidFill>
                  <a:schemeClr val="tx1"/>
                </a:solidFill>
                <a:latin typeface="Arial Black" pitchFamily="34" charset="0"/>
              </a:rPr>
              <a:t>Майклорский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 д/сад «Радуга») с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объемом расходов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1 050,0 тыс. руб.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Капитальный ремонт и оснащение оборудованием в 2025 году МБОУ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«Юсьвинская средняя общеобразовательная школа имени народной артистки РФ А.Г. </a:t>
            </a:r>
            <a:r>
              <a:rPr lang="ru-RU" sz="1100" b="1" dirty="0" err="1">
                <a:solidFill>
                  <a:schemeClr val="tx1"/>
                </a:solidFill>
                <a:latin typeface="Arial Black" pitchFamily="34" charset="0"/>
              </a:rPr>
              <a:t>Котельниковой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»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с общей стоимостью работ 67 918,2 тыс. руб., в том числе средства местного бюджета – 5 119,1 тыс. руб.</a:t>
            </a:r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endParaRPr lang="ru-RU" sz="12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Оказание услуг дошкольного образования (содержание имущественного комплекса 1 учреждения, 15 структурных подразделений и филиалов) и обеспечение гарантий на получение бесплатного дошкольного образования (708 воспитанников), компенсация части родительской платы (за 350 воспитанников).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Обеспечение бесплатного проезда до места обучения и обратно 115 дошкольников по 10 маршрутам.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Обеспечение бесплатным двухразовым питанием 7 воспитанников с ОВЗ.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Оказание услуг общего образования (содержание имущественного комплекса 8 учреждений, 2 филиалов, 1 структурного подразделения) и обеспечение гарантий на получение бесплатного общего образования (1745 обучающихся в общеобразовательных учреждениях и 139 человек в школе для обучающихся с ОВЗ)</a:t>
            </a:r>
          </a:p>
          <a:p>
            <a:pPr algn="just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Обеспечение бесплатного проезда к месту обучения и обратно 557 обучающихся по 32 школьным маршрутам и 7 маршрутам автобусного сообщения), обеспечение доступности образования (подвоз 6 учителей по 2 маршрутам), обеспечение подвоза питания (для образовательных учреждений в </a:t>
            </a:r>
            <a:r>
              <a:rPr lang="ru-RU" sz="1100" b="1" dirty="0" err="1">
                <a:solidFill>
                  <a:schemeClr val="tx1"/>
                </a:solidFill>
                <a:latin typeface="Arial Black" pitchFamily="34" charset="0"/>
              </a:rPr>
              <a:t>Доеге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 и Антипино)</a:t>
            </a:r>
          </a:p>
          <a:p>
            <a:pPr algn="just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endParaRPr lang="ru-RU" sz="11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Содержимое 7" descr="png-transparent-computer-icons-training-desktop-consultant-education-management-corporation-blue-text-public-relations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2969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40544" y="332656"/>
            <a:ext cx="8062912" cy="498351"/>
          </a:xfrm>
        </p:spPr>
        <p:txBody>
          <a:bodyPr anchor="ctr">
            <a:norm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200" b="1" dirty="0" smtClean="0">
                <a:solidFill>
                  <a:srgbClr val="7030A0"/>
                </a:solidFill>
              </a:rPr>
              <a:t>«ОБРАЗОВАНИЕ </a:t>
            </a:r>
            <a:r>
              <a:rPr lang="ru-RU" sz="1200" b="1" dirty="0">
                <a:solidFill>
                  <a:srgbClr val="7030A0"/>
                </a:solidFill>
              </a:rPr>
              <a:t>В ЮСЬВИНСКОМ МУНИЦИПАЛЬНОМ ОКРУГЕ ПЕРМСКОГО КРАЯ</a:t>
            </a:r>
            <a:r>
              <a:rPr lang="ru-RU" sz="1200" b="1" dirty="0" smtClean="0">
                <a:solidFill>
                  <a:srgbClr val="7030A0"/>
                </a:solidFill>
              </a:rPr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49206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59632" y="831007"/>
            <a:ext cx="7343824" cy="5766345"/>
          </a:xfrm>
        </p:spPr>
        <p:txBody>
          <a:bodyPr>
            <a:noAutofit/>
          </a:bodyPr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Обеспечение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бесплатным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двухразовым питанием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детей с ОВЗ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(80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обучающихся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) и детей-инвалидов, не имеющих статуса ОВЗ (5 обучающихся), бесплатным питанием обучающихся из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многодетных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семей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197 человек) и семей, нуждающихся  в мерах социальной поддержки (217 человек), бесплатным питанием обучающихся начальных классов (668 человек)</a:t>
            </a:r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Выплата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ежемесячного денежного поощрения педагогическим работникам, выполняющим функции классного руководителя, предоставление мер социальной поддержки, в том числе по оплате жилищно-коммунальных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услуг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Обеспечение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деятельности советников директора по воспитанию и взаимодействию с детскими общественными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объединениями по 0,25 штатных единиц в </a:t>
            </a:r>
            <a:r>
              <a:rPr lang="ru-RU" sz="1100" b="1" dirty="0" err="1" smtClean="0">
                <a:solidFill>
                  <a:schemeClr val="tx1"/>
                </a:solidFill>
                <a:latin typeface="Arial Black" pitchFamily="34" charset="0"/>
              </a:rPr>
              <a:t>Купросской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, Юсьвинской и </a:t>
            </a:r>
            <a:r>
              <a:rPr lang="ru-RU" sz="1100" b="1" dirty="0" err="1" smtClean="0">
                <a:solidFill>
                  <a:schemeClr val="tx1"/>
                </a:solidFill>
                <a:latin typeface="Arial Black" pitchFamily="34" charset="0"/>
              </a:rPr>
              <a:t>Пожвинской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 СОШ № 1</a:t>
            </a:r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Оказание услуг в сфере дополнительного образования спортивной направленности – 348 детей, неспортивной направленности – 1 280 человек, содержание имущественного комплекса 2 учреждений и 1 филиала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Проведение мероприятий, связанных с поддержкой и развитием одаренных детей, мероприятий для детей приоритетных категорий, мероприятий для предупреждения опасного поведения несовершеннолетних участников дорожного движения, а также мероприятий, направленных на патриотическое и духовно-нравственное воспитания, проведение народных праздников, массовых мероприятий, направленных на сохранение и развитие коми-пермяцкой культуры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Обеспечение деятельности психолого-медико-педагогической комиссии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Организация досуга, отдыха, занятости и оздоровления детей в каникулярный период, в том числе детей приоритетных категорий с охватом 2 550 человек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Проведение и обеспечение участия педагогических работников в семинарах, конференциях, форумах по обмену опытом, конкурсов «Учитель года», августовской конференции, чествование педагогов в профессиональный праздник «День учителя»</a:t>
            </a:r>
          </a:p>
        </p:txBody>
      </p:sp>
      <p:pic>
        <p:nvPicPr>
          <p:cNvPr id="4" name="Содержимое 7" descr="png-transparent-computer-icons-training-desktop-consultant-education-management-corporation-blue-text-public-relations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2969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40544" y="332656"/>
            <a:ext cx="8062912" cy="498351"/>
          </a:xfrm>
        </p:spPr>
        <p:txBody>
          <a:bodyPr anchor="ctr">
            <a:norm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«РАЗВИТИЕ ОБРАЗОВАНИЯ В ЮСЬВИНСКОМ МУНИЦИПАЛЬНОМ ОКРУГЕ ПЕРМСКОГО КРАЯ</a:t>
            </a:r>
            <a:r>
              <a:rPr lang="ru-RU" sz="1200" b="1" dirty="0" smtClean="0">
                <a:solidFill>
                  <a:srgbClr val="7030A0"/>
                </a:solidFill>
              </a:rPr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6871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3819"/>
            <a:ext cx="7847880" cy="434901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200" b="1" dirty="0" smtClean="0">
                <a:solidFill>
                  <a:srgbClr val="7030A0"/>
                </a:solidFill>
              </a:rPr>
              <a:t>«УЛУЧШЕНИЕ ЖИЛИЩНЫХ УСЛОВИЙ ГРАЖДАН, ПРОЖИВАЮЩИХ В ЮСЬВИНСКОМ МУНИЦИПАЛЬНОМ ОКРУГЕ </a:t>
            </a:r>
            <a:r>
              <a:rPr lang="ru-RU" sz="1200" b="1" dirty="0">
                <a:solidFill>
                  <a:srgbClr val="7030A0"/>
                </a:solidFill>
              </a:rPr>
              <a:t>ПЕРМСКОГО КРАЯ»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7343824" cy="5256584"/>
          </a:xfrm>
        </p:spPr>
        <p:txBody>
          <a:bodyPr>
            <a:normAutofit/>
          </a:bodyPr>
          <a:lstStyle/>
          <a:p>
            <a:pPr algn="l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Предоставление молодым семьям социальных выплат на приобретение (строительство) жилья за счет средств краевого бюджета в 2025-2026 гг. для 9 семей ежегодно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Обеспечение жильем молодых семей – выдача свидетельств на приобретение жилья 2-м молодым семьям в 2025 году и 1 многодетной семье в 2026 году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Строительство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приобретение) жилых помещений для детей-сирот и детей, оставшихся без попечения родителей – по два жилых помещения в 2026 и 2027 годах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Содержание жилых помещений специализированного жилищного фонда для детей-сирот и детей, оставшихся без попечения родителей и организация осуществления государственных полномочий по обеспечению жилыми помещениями детей-сирот и детей, оставшихся без попечения родителей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Строительство (приобретение) 2-х жилых помещений для предоставления на условиях найма для 2 семей специалистов сельхозпредприятий (СПК Колхоз Заря будущего и СПК Дружба)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(заявка одобрена по итогам конкурсного отбора на 2026 год)</a:t>
            </a:r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endParaRPr lang="ru-RU" sz="1200" b="1" dirty="0" smtClean="0">
              <a:solidFill>
                <a:schemeClr val="tx1"/>
              </a:solidFill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6" y="1412776"/>
            <a:ext cx="106990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8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3819"/>
            <a:ext cx="7847880" cy="434901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«УПРАВЛЕНИЕ МУНИЦИПАЛЬНЫМ ИМУЩЕСТВОМ ЮСЬВИНСКОГО МУНИЦИПАЛЬНОГО ОКРУГА ПЕРМСКОГО КРАЯ»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7343824" cy="5256584"/>
          </a:xfrm>
        </p:spPr>
        <p:txBody>
          <a:bodyPr>
            <a:normAutofit/>
          </a:bodyPr>
          <a:lstStyle/>
          <a:p>
            <a:pPr algn="l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Мероприятия по содержанию имущества казны (оценка имущества, планируемого к приватизации, оценка рыночной стоимости арендной платы, оценка стоимости 1 </a:t>
            </a:r>
            <a:r>
              <a:rPr lang="ru-RU" sz="1100" b="1" dirty="0" err="1" smtClean="0">
                <a:solidFill>
                  <a:schemeClr val="tx1"/>
                </a:solidFill>
                <a:latin typeface="Arial Black" pitchFamily="34" charset="0"/>
              </a:rPr>
              <a:t>кв.м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. жилья, проведение экспертизы, регистрация объектов недвижимости, техническое обследование, оплата взносов за капитальный ремонт и т.п.)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Содержание жилых помещений маневренного фонда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Проведение капитального ремонта муниципального жилищного фонда, в том числе путем возмещения затрат на капитальный ремонт нанимателям жилых помещений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Приобретение (выкуп) в 2025 году в муниципальную собственность 2 жилых помещений для расселения нанимателей из аварийного муниципального жилья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Снос расселенных жилых домов и нежилых зданий </a:t>
            </a:r>
            <a:r>
              <a:rPr lang="ru-RU" sz="1100" b="1" dirty="0">
                <a:solidFill>
                  <a:schemeClr val="tx1"/>
                </a:solidFill>
                <a:latin typeface="Arial Black" pitchFamily="34" charset="0"/>
              </a:rPr>
              <a:t>(сооружений): 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в 2025 году: 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МОУ «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Оньковская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 основная общеобразовательная школа», здание № 2 (с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. Они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, ул. Центральная, 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д.55), детский 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сад (д.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Бажино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, ул. Центральная, д.35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), котельная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, (д.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Бажино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, ул. Центральная, д.35а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), здание 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(п. Пожва, ул. Школьная, д.20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), школьное 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здание № 2 с холодным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пристроем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 (с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Мелюхино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ул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 Школьная, д 6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), 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жилой дом (с. Купрос, ул. Больничная, д.14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);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в 2026 году: 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здание школы № 1(с </a:t>
            </a:r>
            <a:r>
              <a:rPr lang="ru-RU" sz="1100" dirty="0" err="1" smtClean="0">
                <a:solidFill>
                  <a:schemeClr val="tx1"/>
                </a:solidFill>
                <a:latin typeface="Arial Black" pitchFamily="34" charset="0"/>
              </a:rPr>
              <a:t>Мелюхино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  <a:latin typeface="Arial Black" pitchFamily="34" charset="0"/>
              </a:rPr>
              <a:t>ул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 Школьная, д 1), здание 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столовой, (с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Мелюхино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ул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 Школьная,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зд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 1а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), котельная 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(с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Мелюхино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ул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 Школьная, д 1б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), здание 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начальное школы (с Купрос,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ул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 Пионерская, д 8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), здание 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детского сада  (с Они,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ул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 Больничная,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зд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 4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), котельная 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(с Они,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ул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 Больничная, зд.4а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), одноэтажное 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деревянное административное здание (с Юсьва,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ул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 Попова,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зд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 6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), 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жилой дом (п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Майкор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1100" dirty="0" err="1">
                <a:solidFill>
                  <a:schemeClr val="tx1"/>
                </a:solidFill>
                <a:latin typeface="Arial Black" pitchFamily="34" charset="0"/>
              </a:rPr>
              <a:t>ул</a:t>
            </a:r>
            <a:r>
              <a:rPr lang="ru-RU" sz="1100" dirty="0">
                <a:solidFill>
                  <a:schemeClr val="tx1"/>
                </a:solidFill>
                <a:latin typeface="Arial Black" pitchFamily="34" charset="0"/>
              </a:rPr>
              <a:t> Октябрьская, д 72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).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На 2027 год подана заявка на конкурсный отбор на предоставление субсидии на снос 9 объектов</a:t>
            </a:r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endParaRPr lang="ru-RU" sz="11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endParaRPr lang="ru-RU" sz="1200" b="1" dirty="0" smtClean="0">
              <a:solidFill>
                <a:schemeClr val="tx1"/>
              </a:solidFill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115212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38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847880" cy="504056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«РАЗВИТИЕ КУЛЬТУРЫ, ИСКУССТВА И МОЛОДЕЖНОЙ ПОЛИТИКИ В ЮСЬВИНСКОМ МУНИЦИПАЛЬНОМ ОКРУГЕ ПЕРМСКОГО КРАЯ»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7415832" cy="5544616"/>
          </a:xfrm>
        </p:spPr>
        <p:txBody>
          <a:bodyPr>
            <a:noAutofit/>
          </a:bodyPr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Завершение строительства </a:t>
            </a:r>
            <a:r>
              <a:rPr lang="ru-RU" sz="1100" b="1" dirty="0" err="1" smtClean="0">
                <a:solidFill>
                  <a:schemeClr val="tx1"/>
                </a:solidFill>
                <a:latin typeface="Arial Black" pitchFamily="34" charset="0"/>
              </a:rPr>
              <a:t>Купросского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 сельского дома культуры в 2025 году с общей стоимостью работ 92 000,0 тыс. руб., в том числе средства местного бюджета – 2 425,3 тыс. руб., осуществление технологического присоединения к сетям электроснабжения</a:t>
            </a:r>
          </a:p>
          <a:p>
            <a:pPr algn="just"/>
            <a:endParaRPr lang="ru-RU" sz="11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Организация и проведение мероприятий культурно-досуговыми учреждениями – 256,070 тыс. посещений, в том числе содержание имущественного комплекса 4 учреждений и 15 структурных подразделений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Библиотечное, библиографическое и информационное обслуживание – 286,370 тыс. посещений, в том числе содержание имущественного комплекса 1 учреждения и 14 структурных подразделений, комплектование книжных фондов муниципальных библиотек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Публичный показ музейных предметов, музейных коллекций одним учреждением – музеем – 7,4 тыс. посещений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Реализация дополнительного образования детей в области искусства – 51,904 тыс. человеко-часов, в том числе содержание имущественного комплекса 1 учреждения и 2 филиалов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Проведение массовых мероприятий, конкурсов, в том числе направленных на патриотическое воспитание населения, популяризацию семейных ценностей, сохранение и развитие национальных традиций, участие в смотрах, конкурсах, фестивалях, проведение мероприятия «День работника культуры»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Участие в конкурсном отборе по реализации федерального проекта «Творческие люди» (в рамках государственной поддержки лучших работников сельских учреждений культуры, лучших сельских учреждений культуры)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Организация и проведение мероприятий, направленных на поддержку общественных молодежных объединений (круглые столы, дискуссии, семинары, творческие конкурсы), мероприятий в сфере молодежной политики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endParaRPr lang="ru-RU" sz="11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l"/>
            <a:endParaRPr lang="ru-RU" sz="11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dn-icons-png.flaticon.com/512/658/65896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039" y="1874163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536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847880" cy="504056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«РАЗВИТИЕ КУЛЬТУРЫ, ИСКУССТВА И МОЛОДЕЖНОЙ ПОЛИТИКИ В ЮСЬВИНСКОМ МУНИЦИПАЛЬНОМ ОКРУГЕ ПЕРМСКОГО КРАЯ»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7415832" cy="5544616"/>
          </a:xfrm>
        </p:spPr>
        <p:txBody>
          <a:bodyPr>
            <a:noAutofit/>
          </a:bodyPr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Проведение в 2025 голу мероприятий, приуроченных к 100-летию Юсьвинского района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Проведение в 2025 году изыскательских работ с целью составления проектно-сметной документации «Комплексная реставрация объекта культурного наследия регионального значения «</a:t>
            </a:r>
            <a:r>
              <a:rPr lang="ru-RU" sz="1100" b="1" dirty="0" err="1" smtClean="0">
                <a:solidFill>
                  <a:schemeClr val="tx1"/>
                </a:solidFill>
                <a:latin typeface="Arial Black" pitchFamily="34" charset="0"/>
              </a:rPr>
              <a:t>Пожвинский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 завод. Цеха доменные»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Участие в конкурсном отборе на приобретение в 2025 году театральных кресел для МБУ «</a:t>
            </a:r>
            <a:r>
              <a:rPr lang="ru-RU" sz="1100" b="1" dirty="0" err="1" smtClean="0">
                <a:solidFill>
                  <a:schemeClr val="tx1"/>
                </a:solidFill>
                <a:latin typeface="Arial Black" pitchFamily="34" charset="0"/>
              </a:rPr>
              <a:t>Пожвинский</a:t>
            </a:r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 культурно-досуговый просветительный центр» с общим объемом расходов 1 197,9 тыс. рублей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Выпуск газеты «Юсьвинские вести» (51 выпуск)</a:t>
            </a:r>
            <a:endParaRPr lang="ru-RU" sz="11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l"/>
            <a:endParaRPr lang="ru-RU" sz="11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l"/>
            <a:endParaRPr lang="ru-RU" sz="11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dn-icons-png.flaticon.com/512/658/65896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039" y="1874163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4029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44824"/>
            <a:ext cx="936103" cy="85723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622992"/>
          </a:xfrm>
        </p:spPr>
        <p:txBody>
          <a:bodyPr>
            <a:noAutofit/>
          </a:bodyPr>
          <a:lstStyle/>
          <a:p>
            <a:pPr marL="64008" indent="0"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«РАЗВИТИЕ ФИЗИЧЕСКОЙ КУЛЬТУРЫ И СПОРТА В ЮСЬВИНСКОМ МУНИЦИПАЛЬНОМ ОКРУГЕ ПЕРМСКОГО КРАЯ»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41291"/>
            <a:ext cx="7272808" cy="2487709"/>
          </a:xfrm>
        </p:spPr>
        <p:txBody>
          <a:bodyPr>
            <a:normAutofit fontScale="92500" lnSpcReduction="10000"/>
          </a:bodyPr>
          <a:lstStyle/>
          <a:p>
            <a:pPr marL="64008" indent="0" algn="ctr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b="1" dirty="0" smtClean="0">
                <a:latin typeface="Arial Black" pitchFamily="34" charset="0"/>
              </a:rPr>
              <a:t>Разработка в 2026 году проектной документации на капитальный ремонт здания ДЮСШ «</a:t>
            </a:r>
            <a:r>
              <a:rPr lang="ru-RU" sz="1100" b="1" dirty="0" err="1" smtClean="0">
                <a:latin typeface="Arial Black" pitchFamily="34" charset="0"/>
              </a:rPr>
              <a:t>Спарт</a:t>
            </a:r>
            <a:r>
              <a:rPr lang="ru-RU" sz="1100" b="1" dirty="0" smtClean="0">
                <a:latin typeface="Arial Black" pitchFamily="34" charset="0"/>
              </a:rPr>
              <a:t>» и проведение в 2027 году капитального ремонта с прогнозной стоимостью работ 42,9 млн. </a:t>
            </a:r>
            <a:r>
              <a:rPr lang="ru-RU" sz="1100" b="1" dirty="0">
                <a:latin typeface="Arial Black" pitchFamily="34" charset="0"/>
              </a:rPr>
              <a:t>рублей, в том числе средства местного бюджета – </a:t>
            </a:r>
            <a:r>
              <a:rPr lang="ru-RU" sz="1100" b="1" dirty="0" smtClean="0">
                <a:latin typeface="Arial Black" pitchFamily="34" charset="0"/>
              </a:rPr>
              <a:t>12,9 млн. рублей</a:t>
            </a:r>
            <a:endParaRPr lang="ru-RU" sz="1100" b="1" dirty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1100" b="1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b="1" dirty="0" smtClean="0">
                <a:latin typeface="Arial Black" pitchFamily="34" charset="0"/>
              </a:rPr>
              <a:t>Создание условий для развития массового спорта, пропаганды физической культуры и спорта, обеспечение возможностей для жителей округа систематически заниматься физической культурой и массовым спортом, в том числе обеспечение участия в спортивных состязаниях различного уровня</a:t>
            </a:r>
          </a:p>
          <a:p>
            <a:pPr marL="64008" indent="0" algn="just">
              <a:buNone/>
            </a:pPr>
            <a:endParaRPr lang="ru-RU" sz="1100" b="1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b="1" dirty="0" smtClean="0">
                <a:latin typeface="Arial Black" pitchFamily="34" charset="0"/>
              </a:rPr>
              <a:t>Участие в конкурсном отборе по реализации мероприятия «Умею плавать!» для 111 обучающихся 3-х классов Архангельской и Юсьвинской </a:t>
            </a:r>
            <a:r>
              <a:rPr lang="ru-RU" sz="1100" b="1" dirty="0" smtClean="0">
                <a:latin typeface="Arial Black" pitchFamily="34" charset="0"/>
              </a:rPr>
              <a:t>школ</a:t>
            </a:r>
          </a:p>
          <a:p>
            <a:pPr marL="64008" indent="0" algn="just">
              <a:buNone/>
            </a:pPr>
            <a:endParaRPr lang="ru-RU" sz="1100" b="1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b="1" dirty="0" smtClean="0">
                <a:latin typeface="Arial Black" pitchFamily="34" charset="0"/>
              </a:rPr>
              <a:t>Обеспечение создания условий для развития физической культуры и </a:t>
            </a:r>
            <a:r>
              <a:rPr lang="ru-RU" sz="1100" b="1" dirty="0" smtClean="0">
                <a:latin typeface="Arial Black" pitchFamily="34" charset="0"/>
              </a:rPr>
              <a:t>массового </a:t>
            </a:r>
            <a:r>
              <a:rPr lang="ru-RU" sz="1100" b="1" dirty="0" smtClean="0">
                <a:latin typeface="Arial Black" pitchFamily="34" charset="0"/>
              </a:rPr>
              <a:t>спорта путем организации занятий для различных слоев населения</a:t>
            </a:r>
            <a:endParaRPr lang="ru-RU" sz="1100" b="1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8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67494"/>
            <a:ext cx="7128792" cy="92925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</a:rPr>
              <a:t>Поправки в доходную часть проекта решения о бюджете на 2025-2027 годы, подготовленного ко второму чтению</a:t>
            </a:r>
            <a:endParaRPr lang="ru-RU" sz="2000" dirty="0">
              <a:effectLst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729369"/>
              </p:ext>
            </p:extLst>
          </p:nvPr>
        </p:nvGraphicFramePr>
        <p:xfrm>
          <a:off x="457200" y="1484783"/>
          <a:ext cx="8363272" cy="2702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936104"/>
                <a:gridCol w="1008112"/>
                <a:gridCol w="1008112"/>
                <a:gridCol w="936104"/>
                <a:gridCol w="936104"/>
                <a:gridCol w="936104"/>
              </a:tblGrid>
              <a:tr h="478526">
                <a:tc rowSpan="2"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источника доходов</a:t>
                      </a:r>
                      <a:endParaRPr lang="ru-RU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Предложения (+ увеличение, - уменьшение), тыс. рублей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ко второму чтению, тыс. рублей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1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</a:t>
                      </a:r>
                      <a:endParaRPr lang="ru-RU" sz="1200" dirty="0"/>
                    </a:p>
                  </a:txBody>
                  <a:tcPr anchor="ctr"/>
                </a:tc>
              </a:tr>
              <a:tr h="400220">
                <a:tc gridSpan="7">
                  <a:txBody>
                    <a:bodyPr/>
                    <a:lstStyle/>
                    <a:p>
                      <a:r>
                        <a:rPr kumimoji="0"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Согласно решению рабочей группы (предложение КСП):</a:t>
                      </a:r>
                      <a:endParaRPr lang="ru-RU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Плата за выбросы загрязняющих веществ в атмосферный воздух стационарными объектами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+26,9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+26,9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+26,9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149,1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149,1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149,1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75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Плата за сбросы загрязняющих веществ в водные объекты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-0,2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-0,2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-0,2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9" y="184134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7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839016"/>
          </a:xfrm>
        </p:spPr>
        <p:txBody>
          <a:bodyPr>
            <a:noAutofit/>
          </a:bodyPr>
          <a:lstStyle/>
          <a:p>
            <a:pPr marL="64008" indent="0"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«ОБЕСПЕЧЕНИЕ ОБЩЕСТВЕННОЙ БЕЗОПАСНОСТИ НА ТЕРРИТОРИИ ЮСЬВИНСКОГО МУНИЦИПАЛЬНОГО ОКРУГА ПЕРМСКОГО КРАЯ»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8"/>
            <a:ext cx="6984776" cy="3096344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b="1" dirty="0" smtClean="0">
                <a:latin typeface="Arial Black" pitchFamily="34" charset="0"/>
              </a:rPr>
              <a:t>Обновление в 2025-2026 гг. системы видеонаблюдения, установленной в общественных местах и ее обслуживание </a:t>
            </a:r>
          </a:p>
          <a:p>
            <a:pPr marL="64008" indent="0" algn="just">
              <a:buNone/>
            </a:pPr>
            <a:endParaRPr lang="ru-RU" sz="1100" b="1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b="1" dirty="0" smtClean="0">
                <a:latin typeface="Arial Black" pitchFamily="34" charset="0"/>
              </a:rPr>
              <a:t>Организация деятельности органов системы профилактики, в том числе по взаимодействию с несовершеннолетними</a:t>
            </a:r>
          </a:p>
          <a:p>
            <a:pPr marL="64008" indent="0" algn="just">
              <a:buNone/>
            </a:pPr>
            <a:endParaRPr lang="ru-RU" sz="1100" b="1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b="1" dirty="0" smtClean="0">
                <a:latin typeface="Arial Black" pitchFamily="34" charset="0"/>
              </a:rPr>
              <a:t>Организация деятельности добровольной народной дружины</a:t>
            </a:r>
          </a:p>
          <a:p>
            <a:pPr marL="64008" indent="0" algn="just">
              <a:buNone/>
            </a:pPr>
            <a:endParaRPr lang="ru-RU" sz="1100" b="1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b="1" dirty="0" smtClean="0">
                <a:latin typeface="Arial Black" pitchFamily="34" charset="0"/>
              </a:rPr>
              <a:t>Размещение уличной социальной рекламы</a:t>
            </a:r>
          </a:p>
          <a:p>
            <a:pPr marL="64008" indent="0" algn="just">
              <a:buNone/>
            </a:pPr>
            <a:endParaRPr lang="ru-RU" sz="1100" b="1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b="1" dirty="0" smtClean="0">
                <a:latin typeface="Arial Black" pitchFamily="34" charset="0"/>
              </a:rPr>
              <a:t>Организация и проведение Поезда безопасности, рейдовых и других профилактических мероприятий</a:t>
            </a:r>
          </a:p>
          <a:p>
            <a:pPr marL="64008" indent="0" algn="just">
              <a:buNone/>
            </a:pPr>
            <a:endParaRPr lang="ru-RU" sz="11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108012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00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839016"/>
          </a:xfrm>
        </p:spPr>
        <p:txBody>
          <a:bodyPr>
            <a:noAutofit/>
          </a:bodyPr>
          <a:lstStyle/>
          <a:p>
            <a:pPr marL="64008" indent="0"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200" b="1" dirty="0" smtClean="0">
                <a:solidFill>
                  <a:srgbClr val="7030A0"/>
                </a:solidFill>
              </a:rPr>
              <a:t>«ЭКОНОМИЧЕСКОЕ РАЗВИТИЕ </a:t>
            </a:r>
            <a:r>
              <a:rPr lang="ru-RU" sz="1200" b="1" dirty="0">
                <a:solidFill>
                  <a:srgbClr val="7030A0"/>
                </a:solidFill>
              </a:rPr>
              <a:t>ЮСЬВИНСКОГО МУНИЦИПАЛЬНОГО ОКРУГА ПЕРМСКОГО КРАЯ»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8"/>
            <a:ext cx="7139136" cy="3240360"/>
          </a:xfrm>
        </p:spPr>
        <p:txBody>
          <a:bodyPr>
            <a:normAutofit fontScale="92500" lnSpcReduction="20000"/>
          </a:bodyPr>
          <a:lstStyle/>
          <a:p>
            <a:pPr marL="64008" indent="0" algn="ctr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200" dirty="0" smtClean="0">
                <a:latin typeface="Arial Black" pitchFamily="34" charset="0"/>
              </a:rPr>
              <a:t>Проведение мероприятия, посвященного Дню российского предпринимательства</a:t>
            </a:r>
          </a:p>
          <a:p>
            <a:pPr marL="64008" indent="0" algn="just">
              <a:buNone/>
            </a:pPr>
            <a:endParaRPr lang="ru-RU" sz="12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200" dirty="0" smtClean="0">
                <a:latin typeface="Arial Black" pitchFamily="34" charset="0"/>
              </a:rPr>
              <a:t>Организация обучения субъектов малого и среднего предпринимательства и </a:t>
            </a:r>
            <a:r>
              <a:rPr lang="ru-RU" sz="1200" dirty="0" err="1" smtClean="0">
                <a:latin typeface="Arial Black" pitchFamily="34" charset="0"/>
              </a:rPr>
              <a:t>самозанятых</a:t>
            </a:r>
            <a:endParaRPr lang="ru-RU" sz="12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12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200" dirty="0" smtClean="0">
                <a:latin typeface="Arial Black" pitchFamily="34" charset="0"/>
              </a:rPr>
              <a:t>Проведение сельскохозяйственных ярмарок</a:t>
            </a:r>
          </a:p>
          <a:p>
            <a:pPr marL="64008" indent="0" algn="just">
              <a:buNone/>
            </a:pPr>
            <a:endParaRPr lang="ru-RU" sz="12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200" dirty="0" smtClean="0">
                <a:latin typeface="Arial Black" pitchFamily="34" charset="0"/>
              </a:rPr>
              <a:t>Проведение мероприятия, посвященного Дню работников сельского хозяйства и перерабатывающей промышленности</a:t>
            </a:r>
          </a:p>
          <a:p>
            <a:pPr marL="64008" indent="0" algn="just">
              <a:buNone/>
            </a:pPr>
            <a:endParaRPr lang="ru-RU" sz="12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200" dirty="0" smtClean="0">
                <a:latin typeface="Arial Black" pitchFamily="34" charset="0"/>
              </a:rPr>
              <a:t>Проведение отраслевых семинаров со специалистами сельскохозяйственных предприятий</a:t>
            </a:r>
          </a:p>
          <a:p>
            <a:pPr marL="64008" indent="0" algn="just">
              <a:buNone/>
            </a:pPr>
            <a:endParaRPr lang="ru-RU" sz="12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200" dirty="0" smtClean="0">
                <a:latin typeface="Arial Black" pitchFamily="34" charset="0"/>
              </a:rPr>
              <a:t>Проведение конкурсов профессионального мастерства (среди механизаторов и техников по искусственному осеменению коров)</a:t>
            </a:r>
          </a:p>
          <a:p>
            <a:pPr marL="64008" indent="0" algn="just">
              <a:buNone/>
            </a:pPr>
            <a:endParaRPr lang="ru-RU" sz="12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200" dirty="0" smtClean="0">
                <a:latin typeface="Arial Black" pitchFamily="34" charset="0"/>
              </a:rPr>
              <a:t>Участие в 2025 году в экспозиции муниципалитетов Пермского края в рамках форума «Дни пермского бизнеса»</a:t>
            </a:r>
            <a:endParaRPr lang="ru-RU" sz="1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122413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71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545279"/>
          </a:xfrm>
        </p:spPr>
        <p:txBody>
          <a:bodyPr>
            <a:noAutofit/>
          </a:bodyPr>
          <a:lstStyle/>
          <a:p>
            <a:pPr marL="64008" indent="0"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«ТЕРРИТОРИАЛЬНОЕ РАЗВИТИЕ ЮСЬВИНСКОГО МУНИЦИПАЛЬНОГО ОКРУГА ПЕРМСКОГО КРАЯ»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1007"/>
            <a:ext cx="7632848" cy="5910361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Организация пешеходных коммуникаций и уличного освещения в с. Юсьва, ремонтно-восстановительные работы </a:t>
            </a:r>
            <a:r>
              <a:rPr lang="ru-RU" sz="1050" dirty="0">
                <a:latin typeface="Arial Black" pitchFamily="34" charset="0"/>
              </a:rPr>
              <a:t>улиц Парковая и Апрельская с. </a:t>
            </a:r>
            <a:r>
              <a:rPr lang="ru-RU" sz="1050" dirty="0" smtClean="0">
                <a:latin typeface="Arial Black" pitchFamily="34" charset="0"/>
              </a:rPr>
              <a:t>Юсьва, </a:t>
            </a:r>
            <a:r>
              <a:rPr lang="ru-RU" sz="1050" dirty="0">
                <a:latin typeface="Arial Black" pitchFamily="34" charset="0"/>
              </a:rPr>
              <a:t>Полевая и Тополиная с. </a:t>
            </a:r>
            <a:r>
              <a:rPr lang="ru-RU" sz="1050" dirty="0" smtClean="0">
                <a:latin typeface="Arial Black" pitchFamily="34" charset="0"/>
              </a:rPr>
              <a:t>Архангельское, </a:t>
            </a:r>
            <a:r>
              <a:rPr lang="ru-RU" sz="1050" dirty="0">
                <a:latin typeface="Arial Black" pitchFamily="34" charset="0"/>
              </a:rPr>
              <a:t>Березовая с. </a:t>
            </a:r>
            <a:r>
              <a:rPr lang="ru-RU" sz="1050" dirty="0" smtClean="0">
                <a:latin typeface="Arial Black" pitchFamily="34" charset="0"/>
              </a:rPr>
              <a:t>Антипино, </a:t>
            </a:r>
            <a:r>
              <a:rPr lang="ru-RU" sz="1050" dirty="0">
                <a:latin typeface="Arial Black" pitchFamily="34" charset="0"/>
              </a:rPr>
              <a:t>Парковая д. </a:t>
            </a:r>
            <a:r>
              <a:rPr lang="ru-RU" sz="1050" dirty="0" err="1" smtClean="0">
                <a:latin typeface="Arial Black" pitchFamily="34" charset="0"/>
              </a:rPr>
              <a:t>Макарово</a:t>
            </a:r>
            <a:r>
              <a:rPr lang="ru-RU" sz="1050" dirty="0" smtClean="0">
                <a:latin typeface="Arial Black" pitchFamily="34" charset="0"/>
              </a:rPr>
              <a:t>, Набережная </a:t>
            </a:r>
            <a:r>
              <a:rPr lang="ru-RU" sz="1050" dirty="0">
                <a:latin typeface="Arial Black" pitchFamily="34" charset="0"/>
              </a:rPr>
              <a:t>д. </a:t>
            </a:r>
            <a:r>
              <a:rPr lang="ru-RU" sz="1050" dirty="0" err="1" smtClean="0">
                <a:latin typeface="Arial Black" pitchFamily="34" charset="0"/>
              </a:rPr>
              <a:t>Бажино</a:t>
            </a:r>
            <a:r>
              <a:rPr lang="ru-RU" sz="1050" dirty="0" smtClean="0">
                <a:latin typeface="Arial Black" pitchFamily="34" charset="0"/>
              </a:rPr>
              <a:t>, Садовая </a:t>
            </a:r>
            <a:r>
              <a:rPr lang="ru-RU" sz="1050" dirty="0">
                <a:latin typeface="Arial Black" pitchFamily="34" charset="0"/>
              </a:rPr>
              <a:t>д. </a:t>
            </a:r>
            <a:r>
              <a:rPr lang="ru-RU" sz="1050" dirty="0" smtClean="0">
                <a:latin typeface="Arial Black" pitchFamily="34" charset="0"/>
              </a:rPr>
              <a:t>Тараканово, </a:t>
            </a:r>
            <a:r>
              <a:rPr lang="ru-RU" sz="1050" dirty="0">
                <a:latin typeface="Arial Black" pitchFamily="34" charset="0"/>
              </a:rPr>
              <a:t>Центральная д. </a:t>
            </a:r>
            <a:r>
              <a:rPr lang="ru-RU" sz="1050" dirty="0" err="1" smtClean="0">
                <a:latin typeface="Arial Black" pitchFamily="34" charset="0"/>
              </a:rPr>
              <a:t>Афонино</a:t>
            </a:r>
            <a:r>
              <a:rPr lang="ru-RU" sz="1050" dirty="0" smtClean="0">
                <a:latin typeface="Arial Black" pitchFamily="34" charset="0"/>
              </a:rPr>
              <a:t>, </a:t>
            </a:r>
            <a:r>
              <a:rPr lang="ru-RU" sz="1050" dirty="0">
                <a:latin typeface="Arial Black" pitchFamily="34" charset="0"/>
              </a:rPr>
              <a:t>Парковая и Больничная с. </a:t>
            </a:r>
            <a:r>
              <a:rPr lang="ru-RU" sz="1050" dirty="0" smtClean="0">
                <a:latin typeface="Arial Black" pitchFamily="34" charset="0"/>
              </a:rPr>
              <a:t>Тимино, </a:t>
            </a:r>
            <a:r>
              <a:rPr lang="ru-RU" sz="1050" dirty="0">
                <a:latin typeface="Arial Black" pitchFamily="34" charset="0"/>
              </a:rPr>
              <a:t>Пионерская п. </a:t>
            </a:r>
            <a:r>
              <a:rPr lang="ru-RU" sz="1050" dirty="0" err="1" smtClean="0">
                <a:latin typeface="Arial Black" pitchFamily="34" charset="0"/>
              </a:rPr>
              <a:t>Тукачево</a:t>
            </a:r>
            <a:r>
              <a:rPr lang="ru-RU" sz="1050" dirty="0" smtClean="0">
                <a:latin typeface="Arial Black" pitchFamily="34" charset="0"/>
              </a:rPr>
              <a:t>, </a:t>
            </a:r>
            <a:r>
              <a:rPr lang="ru-RU" sz="1050" dirty="0">
                <a:latin typeface="Arial Black" pitchFamily="34" charset="0"/>
              </a:rPr>
              <a:t>Заречная, Верхняя, </a:t>
            </a:r>
            <a:r>
              <a:rPr lang="ru-RU" sz="1050" dirty="0" err="1">
                <a:latin typeface="Arial Black" pitchFamily="34" charset="0"/>
              </a:rPr>
              <a:t>Ильихинская</a:t>
            </a:r>
            <a:r>
              <a:rPr lang="ru-RU" sz="1050" dirty="0">
                <a:latin typeface="Arial Black" pitchFamily="34" charset="0"/>
              </a:rPr>
              <a:t> д. </a:t>
            </a:r>
            <a:r>
              <a:rPr lang="ru-RU" sz="1050" dirty="0" smtClean="0">
                <a:latin typeface="Arial Black" pitchFamily="34" charset="0"/>
              </a:rPr>
              <a:t>Логиново, </a:t>
            </a:r>
            <a:r>
              <a:rPr lang="ru-RU" sz="1050" dirty="0">
                <a:latin typeface="Arial Black" pitchFamily="34" charset="0"/>
              </a:rPr>
              <a:t>Прудовая д. </a:t>
            </a:r>
            <a:r>
              <a:rPr lang="ru-RU" sz="1050" dirty="0" smtClean="0">
                <a:latin typeface="Arial Black" pitchFamily="34" charset="0"/>
              </a:rPr>
              <a:t>Мокрушино, Центральная </a:t>
            </a:r>
            <a:r>
              <a:rPr lang="ru-RU" sz="1050" dirty="0">
                <a:latin typeface="Arial Black" pitchFamily="34" charset="0"/>
              </a:rPr>
              <a:t>д. </a:t>
            </a:r>
            <a:r>
              <a:rPr lang="ru-RU" sz="1050" dirty="0" err="1" smtClean="0">
                <a:latin typeface="Arial Black" pitchFamily="34" charset="0"/>
              </a:rPr>
              <a:t>Мосино</a:t>
            </a:r>
            <a:r>
              <a:rPr lang="ru-RU" sz="1050" dirty="0" smtClean="0">
                <a:latin typeface="Arial Black" pitchFamily="34" charset="0"/>
              </a:rPr>
              <a:t> в рамках комплексного развития сельских территорий</a:t>
            </a:r>
          </a:p>
          <a:p>
            <a:pPr marL="64008" indent="0" algn="just">
              <a:buNone/>
            </a:pPr>
            <a:endParaRPr lang="ru-RU" sz="7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Реализация в 2025 году проектов инициативного бюджетирования: </a:t>
            </a:r>
            <a:r>
              <a:rPr lang="ru-RU" sz="1050" dirty="0">
                <a:latin typeface="Arial Black" pitchFamily="34" charset="0"/>
              </a:rPr>
              <a:t>благоустройство территории кладбища в п. </a:t>
            </a:r>
            <a:r>
              <a:rPr lang="ru-RU" sz="1050" dirty="0" err="1" smtClean="0">
                <a:latin typeface="Arial Black" pitchFamily="34" charset="0"/>
              </a:rPr>
              <a:t>Майкор</a:t>
            </a:r>
            <a:r>
              <a:rPr lang="ru-RU" sz="1050" dirty="0" smtClean="0">
                <a:latin typeface="Arial Black" pitchFamily="34" charset="0"/>
              </a:rPr>
              <a:t> (стоимость проекта 2 529,9 тыс. рублей), обустройство </a:t>
            </a:r>
            <a:r>
              <a:rPr lang="ru-RU" sz="1050" dirty="0">
                <a:latin typeface="Arial Black" pitchFamily="34" charset="0"/>
              </a:rPr>
              <a:t>детской игровой, спортивной площадки ул. Заря будущего с. </a:t>
            </a:r>
            <a:r>
              <a:rPr lang="ru-RU" sz="1050" dirty="0" smtClean="0">
                <a:latin typeface="Arial Black" pitchFamily="34" charset="0"/>
              </a:rPr>
              <a:t>Юсьва (стоимость проекта 1 500,0 тыс. рублей), обустройство </a:t>
            </a:r>
            <a:r>
              <a:rPr lang="ru-RU" sz="1050" dirty="0">
                <a:latin typeface="Arial Black" pitchFamily="34" charset="0"/>
              </a:rPr>
              <a:t>сквера с детской игровой площадкой в п. </a:t>
            </a:r>
            <a:r>
              <a:rPr lang="ru-RU" sz="1050" dirty="0" err="1" smtClean="0">
                <a:latin typeface="Arial Black" pitchFamily="34" charset="0"/>
              </a:rPr>
              <a:t>Майкор</a:t>
            </a:r>
            <a:r>
              <a:rPr lang="ru-RU" sz="1050" dirty="0" smtClean="0">
                <a:latin typeface="Arial Black" pitchFamily="34" charset="0"/>
              </a:rPr>
              <a:t> (стоимость проекта 1 830,4 тыс. рублей)</a:t>
            </a:r>
            <a:endParaRPr lang="ru-RU" sz="1050" dirty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7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Обустройство в 2025 году тротуаров </a:t>
            </a:r>
            <a:r>
              <a:rPr lang="ru-RU" sz="1050" dirty="0">
                <a:latin typeface="Arial Black" pitchFamily="34" charset="0"/>
              </a:rPr>
              <a:t>по ул. Калинина п. </a:t>
            </a:r>
            <a:r>
              <a:rPr lang="ru-RU" sz="1050" dirty="0" smtClean="0">
                <a:latin typeface="Arial Black" pitchFamily="34" charset="0"/>
              </a:rPr>
              <a:t>Пожва, в </a:t>
            </a:r>
            <a:r>
              <a:rPr lang="ru-RU" sz="1050" dirty="0">
                <a:latin typeface="Arial Black" pitchFamily="34" charset="0"/>
              </a:rPr>
              <a:t>п. </a:t>
            </a:r>
            <a:r>
              <a:rPr lang="ru-RU" sz="1050" dirty="0" err="1" smtClean="0">
                <a:latin typeface="Arial Black" pitchFamily="34" charset="0"/>
              </a:rPr>
              <a:t>Тукачево</a:t>
            </a:r>
            <a:r>
              <a:rPr lang="ru-RU" sz="1050" dirty="0" smtClean="0">
                <a:latin typeface="Arial Black" pitchFamily="34" charset="0"/>
              </a:rPr>
              <a:t>, </a:t>
            </a:r>
            <a:r>
              <a:rPr lang="ru-RU" sz="1050" dirty="0">
                <a:latin typeface="Arial Black" pitchFamily="34" charset="0"/>
              </a:rPr>
              <a:t>по ул. Школьная с. </a:t>
            </a:r>
            <a:r>
              <a:rPr lang="ru-RU" sz="1050" dirty="0" smtClean="0">
                <a:latin typeface="Arial Black" pitchFamily="34" charset="0"/>
              </a:rPr>
              <a:t>Юсьва, </a:t>
            </a:r>
            <a:r>
              <a:rPr lang="ru-RU" sz="1050" dirty="0">
                <a:latin typeface="Arial Black" pitchFamily="34" charset="0"/>
              </a:rPr>
              <a:t>по участку ул. Механизаторов с. </a:t>
            </a:r>
            <a:r>
              <a:rPr lang="ru-RU" sz="1050" dirty="0" smtClean="0">
                <a:latin typeface="Arial Black" pitchFamily="34" charset="0"/>
              </a:rPr>
              <a:t>Юсьва, по </a:t>
            </a:r>
            <a:r>
              <a:rPr lang="ru-RU" sz="1050" dirty="0">
                <a:latin typeface="Arial Black" pitchFamily="34" charset="0"/>
              </a:rPr>
              <a:t>ул. Мира с. </a:t>
            </a:r>
            <a:r>
              <a:rPr lang="ru-RU" sz="1050" dirty="0" smtClean="0">
                <a:latin typeface="Arial Black" pitchFamily="34" charset="0"/>
              </a:rPr>
              <a:t>Юсьва,  </a:t>
            </a:r>
            <a:r>
              <a:rPr lang="ru-RU" sz="1050" dirty="0">
                <a:latin typeface="Arial Black" pitchFamily="34" charset="0"/>
              </a:rPr>
              <a:t>ремонт пешеходного мостика в с. Тимино ул. </a:t>
            </a:r>
            <a:r>
              <a:rPr lang="ru-RU" sz="1050" dirty="0" smtClean="0">
                <a:latin typeface="Arial Black" pitchFamily="34" charset="0"/>
              </a:rPr>
              <a:t>Дружбы</a:t>
            </a:r>
          </a:p>
          <a:p>
            <a:pPr marL="64008" indent="0" algn="just">
              <a:buNone/>
            </a:pPr>
            <a:endParaRPr lang="ru-RU" sz="7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Обустройство в 2025 году уличного освещения </a:t>
            </a:r>
            <a:r>
              <a:rPr lang="ru-RU" sz="1050" dirty="0">
                <a:latin typeface="Arial Black" pitchFamily="34" charset="0"/>
              </a:rPr>
              <a:t>в д. </a:t>
            </a:r>
            <a:r>
              <a:rPr lang="ru-RU" sz="1050" dirty="0" err="1">
                <a:latin typeface="Arial Black" pitchFamily="34" charset="0"/>
              </a:rPr>
              <a:t>Макарово</a:t>
            </a:r>
            <a:r>
              <a:rPr lang="ru-RU" sz="1050" dirty="0" smtClean="0">
                <a:latin typeface="Arial Black" pitchFamily="34" charset="0"/>
              </a:rPr>
              <a:t>, </a:t>
            </a:r>
            <a:r>
              <a:rPr lang="ru-RU" sz="1050" dirty="0">
                <a:latin typeface="Arial Black" pitchFamily="34" charset="0"/>
              </a:rPr>
              <a:t>д. </a:t>
            </a:r>
            <a:r>
              <a:rPr lang="ru-RU" sz="1050" dirty="0" err="1">
                <a:latin typeface="Arial Black" pitchFamily="34" charset="0"/>
              </a:rPr>
              <a:t>Габово</a:t>
            </a:r>
            <a:r>
              <a:rPr lang="ru-RU" sz="1050" dirty="0" smtClean="0">
                <a:latin typeface="Arial Black" pitchFamily="34" charset="0"/>
              </a:rPr>
              <a:t>, </a:t>
            </a:r>
            <a:r>
              <a:rPr lang="ru-RU" sz="1050" dirty="0">
                <a:latin typeface="Arial Black" pitchFamily="34" charset="0"/>
              </a:rPr>
              <a:t>с. Юсьва (</a:t>
            </a:r>
            <a:r>
              <a:rPr lang="ru-RU" sz="1050" dirty="0" err="1">
                <a:latin typeface="Arial Black" pitchFamily="34" charset="0"/>
              </a:rPr>
              <a:t>мкрн</a:t>
            </a:r>
            <a:r>
              <a:rPr lang="ru-RU" sz="1050" dirty="0">
                <a:latin typeface="Arial Black" pitchFamily="34" charset="0"/>
              </a:rPr>
              <a:t> ул. Героя </a:t>
            </a:r>
            <a:r>
              <a:rPr lang="ru-RU" sz="1050" dirty="0" err="1">
                <a:latin typeface="Arial Black" pitchFamily="34" charset="0"/>
              </a:rPr>
              <a:t>Колыхматова</a:t>
            </a:r>
            <a:r>
              <a:rPr lang="ru-RU" sz="1050" dirty="0" smtClean="0">
                <a:latin typeface="Arial Black" pitchFamily="34" charset="0"/>
              </a:rPr>
              <a:t>), п</a:t>
            </a:r>
            <a:r>
              <a:rPr lang="ru-RU" sz="1050" dirty="0">
                <a:latin typeface="Arial Black" pitchFamily="34" charset="0"/>
              </a:rPr>
              <a:t>. </a:t>
            </a:r>
            <a:r>
              <a:rPr lang="ru-RU" sz="1050" dirty="0" err="1">
                <a:latin typeface="Arial Black" pitchFamily="34" charset="0"/>
              </a:rPr>
              <a:t>Майкор</a:t>
            </a:r>
            <a:r>
              <a:rPr lang="ru-RU" sz="1050" dirty="0">
                <a:latin typeface="Arial Black" pitchFamily="34" charset="0"/>
              </a:rPr>
              <a:t> (ул. Пушкина, Чехова, Пионерская</a:t>
            </a:r>
            <a:r>
              <a:rPr lang="ru-RU" sz="1050" dirty="0" smtClean="0">
                <a:latin typeface="Arial Black" pitchFamily="34" charset="0"/>
              </a:rPr>
              <a:t>), </a:t>
            </a:r>
            <a:r>
              <a:rPr lang="ru-RU" sz="1050" dirty="0">
                <a:latin typeface="Arial Black" pitchFamily="34" charset="0"/>
              </a:rPr>
              <a:t>с. </a:t>
            </a:r>
            <a:r>
              <a:rPr lang="ru-RU" sz="1050" dirty="0" err="1">
                <a:latin typeface="Arial Black" pitchFamily="34" charset="0"/>
              </a:rPr>
              <a:t>Крохалево</a:t>
            </a:r>
            <a:r>
              <a:rPr lang="ru-RU" sz="1050" dirty="0">
                <a:latin typeface="Arial Black" pitchFamily="34" charset="0"/>
              </a:rPr>
              <a:t> (ул. Пионерская, Учительская, Комсомольская</a:t>
            </a:r>
            <a:r>
              <a:rPr lang="ru-RU" sz="1050" dirty="0" smtClean="0">
                <a:latin typeface="Arial Black" pitchFamily="34" charset="0"/>
              </a:rPr>
              <a:t>)</a:t>
            </a:r>
          </a:p>
          <a:p>
            <a:pPr marL="64008" indent="0" algn="just">
              <a:buNone/>
            </a:pPr>
            <a:endParaRPr lang="ru-RU" sz="700" dirty="0">
              <a:latin typeface="Arial Black" pitchFamily="34" charset="0"/>
            </a:endParaRPr>
          </a:p>
          <a:p>
            <a:pPr marL="64008" indent="0">
              <a:buNone/>
            </a:pPr>
            <a:r>
              <a:rPr lang="ru-RU" sz="1050" dirty="0" smtClean="0">
                <a:latin typeface="Arial Black" pitchFamily="34" charset="0"/>
              </a:rPr>
              <a:t>Замена игрового оборудования на детских площадках </a:t>
            </a:r>
            <a:r>
              <a:rPr lang="ru-RU" sz="1050" dirty="0">
                <a:latin typeface="Arial Black" pitchFamily="34" charset="0"/>
              </a:rPr>
              <a:t>по ул. Центральная, 68б с. Юсьва, </a:t>
            </a:r>
            <a:r>
              <a:rPr lang="ru-RU" sz="1050" dirty="0" smtClean="0">
                <a:latin typeface="Arial Black" pitchFamily="34" charset="0"/>
              </a:rPr>
              <a:t>ул</a:t>
            </a:r>
            <a:r>
              <a:rPr lang="ru-RU" sz="1050" dirty="0">
                <a:latin typeface="Arial Black" pitchFamily="34" charset="0"/>
              </a:rPr>
              <a:t>. Центральная с. </a:t>
            </a:r>
            <a:r>
              <a:rPr lang="ru-RU" sz="1050" dirty="0" err="1" smtClean="0">
                <a:latin typeface="Arial Black" pitchFamily="34" charset="0"/>
              </a:rPr>
              <a:t>Крохалево</a:t>
            </a:r>
            <a:r>
              <a:rPr lang="ru-RU" sz="1050" dirty="0" smtClean="0">
                <a:latin typeface="Arial Black" pitchFamily="34" charset="0"/>
              </a:rPr>
              <a:t>, </a:t>
            </a:r>
            <a:r>
              <a:rPr lang="ru-RU" sz="1050" dirty="0">
                <a:latin typeface="Arial Black" pitchFamily="34" charset="0"/>
              </a:rPr>
              <a:t>д. </a:t>
            </a:r>
            <a:r>
              <a:rPr lang="ru-RU" sz="1050" dirty="0" err="1">
                <a:latin typeface="Arial Black" pitchFamily="34" charset="0"/>
              </a:rPr>
              <a:t>Мосино</a:t>
            </a:r>
            <a:r>
              <a:rPr lang="ru-RU" sz="1050" dirty="0">
                <a:latin typeface="Arial Black" pitchFamily="34" charset="0"/>
              </a:rPr>
              <a:t>, д. </a:t>
            </a:r>
            <a:r>
              <a:rPr lang="ru-RU" sz="1050" dirty="0" err="1">
                <a:latin typeface="Arial Black" pitchFamily="34" charset="0"/>
              </a:rPr>
              <a:t>Федотово</a:t>
            </a:r>
            <a:r>
              <a:rPr lang="ru-RU" sz="1050" dirty="0">
                <a:latin typeface="Arial Black" pitchFamily="34" charset="0"/>
              </a:rPr>
              <a:t>, д. </a:t>
            </a:r>
            <a:r>
              <a:rPr lang="ru-RU" sz="1050" dirty="0" err="1" smtClean="0">
                <a:latin typeface="Arial Black" pitchFamily="34" charset="0"/>
              </a:rPr>
              <a:t>Онохово</a:t>
            </a:r>
            <a:r>
              <a:rPr lang="ru-RU" sz="1050" dirty="0" smtClean="0">
                <a:latin typeface="Arial Black" pitchFamily="34" charset="0"/>
              </a:rPr>
              <a:t>, д</a:t>
            </a:r>
            <a:r>
              <a:rPr lang="ru-RU" sz="1050" dirty="0">
                <a:latin typeface="Arial Black" pitchFamily="34" charset="0"/>
              </a:rPr>
              <a:t>. Нижняя Волпа, ул. Ломоносова п. </a:t>
            </a:r>
            <a:r>
              <a:rPr lang="ru-RU" sz="1050" dirty="0" err="1">
                <a:latin typeface="Arial Black" pitchFamily="34" charset="0"/>
              </a:rPr>
              <a:t>Майкор</a:t>
            </a:r>
            <a:r>
              <a:rPr lang="ru-RU" sz="1050" dirty="0">
                <a:latin typeface="Arial Black" pitchFamily="34" charset="0"/>
              </a:rPr>
              <a:t>, ул. Красноармейская и ул. Пушкина с. Юсьва.</a:t>
            </a:r>
          </a:p>
          <a:p>
            <a:pPr marL="64008" indent="0" algn="just">
              <a:buNone/>
            </a:pPr>
            <a:endParaRPr lang="ru-RU" sz="7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Завершение в 2025 году благоустройства парковой зоны в с. Архангельское с общей стоимостью работ 5 873,6 тыс. рублей</a:t>
            </a:r>
            <a:endParaRPr lang="ru-RU" sz="1050" dirty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7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Организация и проведение ежегодных субботников</a:t>
            </a:r>
          </a:p>
          <a:p>
            <a:pPr marL="64008" indent="0" algn="just">
              <a:buNone/>
            </a:pPr>
            <a:endParaRPr lang="ru-RU" sz="7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err="1" smtClean="0">
                <a:latin typeface="Arial Black" pitchFamily="34" charset="0"/>
              </a:rPr>
              <a:t>Предпроектное</a:t>
            </a:r>
            <a:r>
              <a:rPr lang="ru-RU" sz="1050" dirty="0" smtClean="0">
                <a:latin typeface="Arial Black" pitchFamily="34" charset="0"/>
              </a:rPr>
              <a:t> обследование в 2025 году зоны </a:t>
            </a:r>
            <a:r>
              <a:rPr lang="ru-RU" sz="1050" dirty="0" err="1" smtClean="0">
                <a:latin typeface="Arial Black" pitchFamily="34" charset="0"/>
              </a:rPr>
              <a:t>берегообрушения</a:t>
            </a:r>
            <a:r>
              <a:rPr lang="ru-RU" sz="1050" dirty="0" smtClean="0">
                <a:latin typeface="Arial Black" pitchFamily="34" charset="0"/>
              </a:rPr>
              <a:t> Камского водохранилища в п. </a:t>
            </a:r>
            <a:r>
              <a:rPr lang="ru-RU" sz="1050" dirty="0" err="1" smtClean="0">
                <a:latin typeface="Arial Black" pitchFamily="34" charset="0"/>
              </a:rPr>
              <a:t>Майкор</a:t>
            </a:r>
            <a:endParaRPr lang="ru-RU" sz="105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7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Проектирование в 2025 году </a:t>
            </a:r>
            <a:r>
              <a:rPr lang="ru-RU" sz="1050" dirty="0" smtClean="0">
                <a:latin typeface="Arial Black" pitchFamily="34" charset="0"/>
              </a:rPr>
              <a:t>4-х </a:t>
            </a:r>
            <a:r>
              <a:rPr lang="ru-RU" sz="1050" dirty="0" err="1" smtClean="0">
                <a:latin typeface="Arial Black" pitchFamily="34" charset="0"/>
              </a:rPr>
              <a:t>блочно</a:t>
            </a:r>
            <a:r>
              <a:rPr lang="ru-RU" sz="1050" dirty="0" smtClean="0">
                <a:latin typeface="Arial Black" pitchFamily="34" charset="0"/>
              </a:rPr>
              <a:t>-модульных </a:t>
            </a:r>
            <a:r>
              <a:rPr lang="ru-RU" sz="1050" dirty="0" smtClean="0">
                <a:latin typeface="Arial Black" pitchFamily="34" charset="0"/>
              </a:rPr>
              <a:t>газовых котельных</a:t>
            </a:r>
          </a:p>
          <a:p>
            <a:pPr marL="64008" indent="0" algn="just">
              <a:buNone/>
            </a:pPr>
            <a:endParaRPr lang="ru-RU" sz="7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Ремонт в 2025 году участков теплотрассы в п. Пожва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5" cstate="print"/>
          <a:srcRect l="59154" t="38781" r="28031" b="46956"/>
          <a:stretch>
            <a:fillRect/>
          </a:stretch>
        </p:blipFill>
        <p:spPr bwMode="auto">
          <a:xfrm>
            <a:off x="189726" y="1772816"/>
            <a:ext cx="106990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686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545279"/>
          </a:xfrm>
        </p:spPr>
        <p:txBody>
          <a:bodyPr>
            <a:noAutofit/>
          </a:bodyPr>
          <a:lstStyle/>
          <a:p>
            <a:pPr marL="64008" indent="0"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«ТЕРРИТОРИАЛЬНОЕ РАЗВИТИЕ ЮСЬВИНСКОГО МУНИЦИПАЛЬНОГО ОКРУГА ПЕРМСКОГО КРАЯ»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1007"/>
            <a:ext cx="7632848" cy="5910361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Ликвидация в 2026-2027 гг. несанкционированных свалок в п. </a:t>
            </a:r>
            <a:r>
              <a:rPr lang="ru-RU" sz="1050" dirty="0" err="1" smtClean="0">
                <a:latin typeface="Arial Black" pitchFamily="34" charset="0"/>
              </a:rPr>
              <a:t>Майкор</a:t>
            </a:r>
            <a:r>
              <a:rPr lang="ru-RU" sz="1050" dirty="0" smtClean="0">
                <a:latin typeface="Arial Black" pitchFamily="34" charset="0"/>
              </a:rPr>
              <a:t>, д. Городище, п. Пожва, д. </a:t>
            </a:r>
            <a:r>
              <a:rPr lang="ru-RU" sz="1050" dirty="0" err="1" smtClean="0">
                <a:latin typeface="Arial Black" pitchFamily="34" charset="0"/>
              </a:rPr>
              <a:t>Онохово</a:t>
            </a:r>
            <a:r>
              <a:rPr lang="ru-RU" sz="1050" dirty="0" smtClean="0">
                <a:latin typeface="Arial Black" pitchFamily="34" charset="0"/>
              </a:rPr>
              <a:t>, п. Кама</a:t>
            </a:r>
          </a:p>
          <a:p>
            <a:pPr marL="64008" indent="0" algn="just">
              <a:buNone/>
            </a:pPr>
            <a:endParaRPr lang="ru-RU" sz="7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Организация в 2025-2026 гг. зон санитарной охраны водозаборных скважин, приобретение в 2025 году системы водоочистки на скважины в д. </a:t>
            </a:r>
            <a:r>
              <a:rPr lang="ru-RU" sz="1050" dirty="0" err="1" smtClean="0">
                <a:latin typeface="Arial Black" pitchFamily="34" charset="0"/>
              </a:rPr>
              <a:t>Бажино</a:t>
            </a:r>
            <a:r>
              <a:rPr lang="ru-RU" sz="1050" dirty="0" smtClean="0">
                <a:latin typeface="Arial Black" pitchFamily="34" charset="0"/>
              </a:rPr>
              <a:t> и ул. Центральная с. Юсьва</a:t>
            </a:r>
          </a:p>
          <a:p>
            <a:pPr marL="64008" indent="0" algn="just">
              <a:buNone/>
            </a:pPr>
            <a:endParaRPr lang="ru-RU" sz="7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Приобретение в 2025 году переносных фото ловушек для установки на контейнерных площадках для сбора ТКО для фиксации административных правонарушений</a:t>
            </a:r>
          </a:p>
          <a:p>
            <a:pPr marL="64008" indent="0" algn="just">
              <a:buNone/>
            </a:pPr>
            <a:endParaRPr lang="ru-RU" sz="7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Обустройство в 2025-2026 гг. мест накопления ТКО (контейнерных площадок) по </a:t>
            </a:r>
            <a:r>
              <a:rPr lang="ru-RU" sz="1050" dirty="0">
                <a:latin typeface="Arial Black" pitchFamily="34" charset="0"/>
              </a:rPr>
              <a:t>ул. Центральная д. </a:t>
            </a:r>
            <a:r>
              <a:rPr lang="ru-RU" sz="1050" dirty="0" err="1">
                <a:latin typeface="Arial Black" pitchFamily="34" charset="0"/>
              </a:rPr>
              <a:t>Петрунево</a:t>
            </a:r>
            <a:r>
              <a:rPr lang="ru-RU" sz="1050" dirty="0">
                <a:latin typeface="Arial Black" pitchFamily="34" charset="0"/>
              </a:rPr>
              <a:t>, ул. Советская с. Купрос, ул. Центральная д. </a:t>
            </a:r>
            <a:r>
              <a:rPr lang="ru-RU" sz="1050" dirty="0" err="1">
                <a:latin typeface="Arial Black" pitchFamily="34" charset="0"/>
              </a:rPr>
              <a:t>Вижелово</a:t>
            </a:r>
            <a:r>
              <a:rPr lang="ru-RU" sz="1050" dirty="0">
                <a:latin typeface="Arial Black" pitchFamily="34" charset="0"/>
              </a:rPr>
              <a:t>, пересечение ул. Советская и ул. Октябрьская п. Кама, ул. Заречная д. </a:t>
            </a:r>
            <a:r>
              <a:rPr lang="ru-RU" sz="1050" dirty="0" smtClean="0">
                <a:latin typeface="Arial Black" pitchFamily="34" charset="0"/>
              </a:rPr>
              <a:t>Усть-Пожва, </a:t>
            </a:r>
            <a:r>
              <a:rPr lang="ru-RU" sz="1050" dirty="0">
                <a:latin typeface="Arial Black" pitchFamily="34" charset="0"/>
              </a:rPr>
              <a:t>ул. Ленина, ул. Молодежная п. </a:t>
            </a:r>
            <a:r>
              <a:rPr lang="ru-RU" sz="1050" dirty="0" err="1">
                <a:latin typeface="Arial Black" pitchFamily="34" charset="0"/>
              </a:rPr>
              <a:t>Майкор</a:t>
            </a:r>
            <a:r>
              <a:rPr lang="ru-RU" sz="1050" dirty="0">
                <a:latin typeface="Arial Black" pitchFamily="34" charset="0"/>
              </a:rPr>
              <a:t>, ул. Чапаева, пересечение ул. Герцена и ул. Широкая, пересечение ул. Куйбышева и ул. Герцена п. Пожва </a:t>
            </a:r>
            <a:r>
              <a:rPr lang="ru-RU" sz="1050" dirty="0" smtClean="0">
                <a:latin typeface="Arial Black" pitchFamily="34" charset="0"/>
              </a:rPr>
              <a:t>ул</a:t>
            </a:r>
            <a:r>
              <a:rPr lang="ru-RU" sz="1050" dirty="0">
                <a:latin typeface="Arial Black" pitchFamily="34" charset="0"/>
              </a:rPr>
              <a:t>. Центральная д. Калинино, ул. Рябиновая д </a:t>
            </a:r>
            <a:r>
              <a:rPr lang="ru-RU" sz="1050" dirty="0" err="1" smtClean="0">
                <a:latin typeface="Arial Black" pitchFamily="34" charset="0"/>
              </a:rPr>
              <a:t>Лемпиха</a:t>
            </a:r>
            <a:r>
              <a:rPr lang="ru-RU" sz="1050" dirty="0" smtClean="0">
                <a:latin typeface="Arial Black" pitchFamily="34" charset="0"/>
              </a:rPr>
              <a:t>, </a:t>
            </a:r>
            <a:r>
              <a:rPr lang="ru-RU" sz="1050" dirty="0">
                <a:latin typeface="Arial Black" pitchFamily="34" charset="0"/>
              </a:rPr>
              <a:t>ул. Школьная с. Антипино, ул. Центральная с. Они, пересечение ул. Центральная и ул. Зеленая с. Архангельское</a:t>
            </a:r>
            <a:endParaRPr lang="ru-RU" sz="105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7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Проведение мероприятий по уничтожению борщевика Сосновского</a:t>
            </a:r>
          </a:p>
          <a:p>
            <a:pPr marL="64008" indent="0" algn="just">
              <a:buNone/>
            </a:pPr>
            <a:endParaRPr lang="ru-RU" sz="7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Ремонт (обустройство) источников водоснабжения (водозаборной </a:t>
            </a:r>
            <a:r>
              <a:rPr lang="ru-RU" sz="1050" dirty="0">
                <a:latin typeface="Arial Black" pitchFamily="34" charset="0"/>
              </a:rPr>
              <a:t>скважины в с. </a:t>
            </a:r>
            <a:r>
              <a:rPr lang="ru-RU" sz="1050" dirty="0" smtClean="0">
                <a:latin typeface="Arial Black" pitchFamily="34" charset="0"/>
              </a:rPr>
              <a:t>Они, в </a:t>
            </a:r>
            <a:r>
              <a:rPr lang="ru-RU" sz="1050" dirty="0">
                <a:latin typeface="Arial Black" pitchFamily="34" charset="0"/>
              </a:rPr>
              <a:t>п. </a:t>
            </a:r>
            <a:r>
              <a:rPr lang="ru-RU" sz="1050" dirty="0" err="1" smtClean="0">
                <a:latin typeface="Arial Black" pitchFamily="34" charset="0"/>
              </a:rPr>
              <a:t>Тукачево</a:t>
            </a:r>
            <a:r>
              <a:rPr lang="ru-RU" sz="1050" dirty="0" smtClean="0">
                <a:latin typeface="Arial Black" pitchFamily="34" charset="0"/>
              </a:rPr>
              <a:t>, прокладка </a:t>
            </a:r>
            <a:r>
              <a:rPr lang="ru-RU" sz="1050" dirty="0">
                <a:latin typeface="Arial Black" pitchFamily="34" charset="0"/>
              </a:rPr>
              <a:t>трубопровода и устройство водозаборной колонки в с. </a:t>
            </a:r>
            <a:r>
              <a:rPr lang="ru-RU" sz="1050" dirty="0" err="1">
                <a:latin typeface="Arial Black" pitchFamily="34" charset="0"/>
              </a:rPr>
              <a:t>Мелюхино</a:t>
            </a:r>
            <a:r>
              <a:rPr lang="ru-RU" sz="1050" dirty="0">
                <a:latin typeface="Arial Black" pitchFamily="34" charset="0"/>
              </a:rPr>
              <a:t>, </a:t>
            </a:r>
            <a:r>
              <a:rPr lang="ru-RU" sz="1050" dirty="0" smtClean="0">
                <a:latin typeface="Arial Black" pitchFamily="34" charset="0"/>
              </a:rPr>
              <a:t>по </a:t>
            </a:r>
            <a:r>
              <a:rPr lang="ru-RU" sz="1050" dirty="0">
                <a:latin typeface="Arial Black" pitchFamily="34" charset="0"/>
              </a:rPr>
              <a:t>ул. Лермонтова п. </a:t>
            </a:r>
            <a:r>
              <a:rPr lang="ru-RU" sz="1050" dirty="0" smtClean="0">
                <a:latin typeface="Arial Black" pitchFamily="34" charset="0"/>
              </a:rPr>
              <a:t>Пожва, по </a:t>
            </a:r>
            <a:r>
              <a:rPr lang="ru-RU" sz="1050" dirty="0">
                <a:latin typeface="Arial Black" pitchFamily="34" charset="0"/>
              </a:rPr>
              <a:t>ул. Энгельса п. </a:t>
            </a:r>
            <a:r>
              <a:rPr lang="ru-RU" sz="1050" dirty="0" smtClean="0">
                <a:latin typeface="Arial Black" pitchFamily="34" charset="0"/>
              </a:rPr>
              <a:t>Пожва, по </a:t>
            </a:r>
            <a:r>
              <a:rPr lang="ru-RU" sz="1050" dirty="0">
                <a:latin typeface="Arial Black" pitchFamily="34" charset="0"/>
              </a:rPr>
              <a:t>ул. Свободы п. </a:t>
            </a:r>
            <a:r>
              <a:rPr lang="ru-RU" sz="1050" dirty="0" smtClean="0">
                <a:latin typeface="Arial Black" pitchFamily="34" charset="0"/>
              </a:rPr>
              <a:t>Пожва, ремонт </a:t>
            </a:r>
            <a:r>
              <a:rPr lang="ru-RU" sz="1050" dirty="0">
                <a:latin typeface="Arial Black" pitchFamily="34" charset="0"/>
              </a:rPr>
              <a:t>башни </a:t>
            </a:r>
            <a:r>
              <a:rPr lang="ru-RU" sz="1050" dirty="0" err="1">
                <a:latin typeface="Arial Black" pitchFamily="34" charset="0"/>
              </a:rPr>
              <a:t>Оняшева</a:t>
            </a:r>
            <a:r>
              <a:rPr lang="ru-RU" sz="1050" dirty="0">
                <a:latin typeface="Arial Black" pitchFamily="34" charset="0"/>
              </a:rPr>
              <a:t> в п. Пожва</a:t>
            </a:r>
            <a:r>
              <a:rPr lang="ru-RU" sz="1050" dirty="0" smtClean="0">
                <a:latin typeface="Arial Black" pitchFamily="34" charset="0"/>
              </a:rPr>
              <a:t>, ремонт </a:t>
            </a:r>
            <a:r>
              <a:rPr lang="ru-RU" sz="1050" dirty="0">
                <a:latin typeface="Arial Black" pitchFamily="34" charset="0"/>
              </a:rPr>
              <a:t>водопровода по ул. Пушкина  п. </a:t>
            </a:r>
            <a:r>
              <a:rPr lang="ru-RU" sz="1050" dirty="0" err="1" smtClean="0">
                <a:latin typeface="Arial Black" pitchFamily="34" charset="0"/>
              </a:rPr>
              <a:t>Майкор</a:t>
            </a:r>
            <a:r>
              <a:rPr lang="ru-RU" sz="1050" dirty="0" smtClean="0">
                <a:latin typeface="Arial Black" pitchFamily="34" charset="0"/>
              </a:rPr>
              <a:t>, ремонт </a:t>
            </a:r>
            <a:r>
              <a:rPr lang="ru-RU" sz="1050" dirty="0">
                <a:latin typeface="Arial Black" pitchFamily="34" charset="0"/>
              </a:rPr>
              <a:t>водонапорной башни в п. </a:t>
            </a:r>
            <a:r>
              <a:rPr lang="ru-RU" sz="1050" dirty="0" smtClean="0">
                <a:latin typeface="Arial Black" pitchFamily="34" charset="0"/>
              </a:rPr>
              <a:t>Пожва, прокладка </a:t>
            </a:r>
            <a:r>
              <a:rPr lang="ru-RU" sz="1050" dirty="0">
                <a:latin typeface="Arial Black" pitchFamily="34" charset="0"/>
              </a:rPr>
              <a:t>водопровода по </a:t>
            </a:r>
            <a:r>
              <a:rPr lang="ru-RU" sz="1050" dirty="0" err="1">
                <a:latin typeface="Arial Black" pitchFamily="34" charset="0"/>
              </a:rPr>
              <a:t>ул</a:t>
            </a:r>
            <a:r>
              <a:rPr lang="ru-RU" sz="1050" dirty="0">
                <a:latin typeface="Arial Black" pitchFamily="34" charset="0"/>
              </a:rPr>
              <a:t> Пушкина п </a:t>
            </a:r>
            <a:r>
              <a:rPr lang="ru-RU" sz="1050" dirty="0" err="1" smtClean="0">
                <a:latin typeface="Arial Black" pitchFamily="34" charset="0"/>
              </a:rPr>
              <a:t>Майкор</a:t>
            </a:r>
            <a:r>
              <a:rPr lang="ru-RU" sz="1050" dirty="0" smtClean="0">
                <a:latin typeface="Arial Black" pitchFamily="34" charset="0"/>
              </a:rPr>
              <a:t>, строительство </a:t>
            </a:r>
            <a:r>
              <a:rPr lang="ru-RU" sz="1050" dirty="0">
                <a:latin typeface="Arial Black" pitchFamily="34" charset="0"/>
              </a:rPr>
              <a:t>скважины в п. </a:t>
            </a:r>
            <a:r>
              <a:rPr lang="ru-RU" sz="1050" dirty="0" err="1">
                <a:latin typeface="Arial Black" pitchFamily="34" charset="0"/>
              </a:rPr>
              <a:t>Майкор</a:t>
            </a:r>
            <a:r>
              <a:rPr lang="ru-RU" sz="1050" dirty="0" smtClean="0">
                <a:latin typeface="Arial Black" pitchFamily="34" charset="0"/>
              </a:rPr>
              <a:t>, в </a:t>
            </a:r>
            <a:r>
              <a:rPr lang="ru-RU" sz="1050" dirty="0">
                <a:latin typeface="Arial Black" pitchFamily="34" charset="0"/>
              </a:rPr>
              <a:t>с. Тимино, </a:t>
            </a:r>
            <a:r>
              <a:rPr lang="ru-RU" sz="1050" dirty="0" smtClean="0">
                <a:latin typeface="Arial Black" pitchFamily="34" charset="0"/>
              </a:rPr>
              <a:t>в </a:t>
            </a:r>
            <a:r>
              <a:rPr lang="ru-RU" sz="1050" dirty="0">
                <a:latin typeface="Arial Black" pitchFamily="34" charset="0"/>
              </a:rPr>
              <a:t>микрорайоне </a:t>
            </a:r>
            <a:r>
              <a:rPr lang="ru-RU" sz="1050" dirty="0" smtClean="0">
                <a:latin typeface="Arial Black" pitchFamily="34" charset="0"/>
              </a:rPr>
              <a:t>Кузино, ремонт водопровода в п. </a:t>
            </a:r>
            <a:r>
              <a:rPr lang="ru-RU" sz="1050" dirty="0" err="1" smtClean="0">
                <a:latin typeface="Arial Black" pitchFamily="34" charset="0"/>
              </a:rPr>
              <a:t>Майкор</a:t>
            </a:r>
            <a:r>
              <a:rPr lang="ru-RU" sz="1050" dirty="0" smtClean="0">
                <a:latin typeface="Arial Black" pitchFamily="34" charset="0"/>
              </a:rPr>
              <a:t> и п. Пожва</a:t>
            </a:r>
          </a:p>
          <a:p>
            <a:pPr marL="64008" indent="0" algn="just">
              <a:buNone/>
            </a:pPr>
            <a:endParaRPr lang="ru-RU" sz="7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Актуализация схем теплоснабжения, водоснабжения и водоотведения</a:t>
            </a:r>
          </a:p>
          <a:p>
            <a:pPr marL="64008" indent="0" algn="just">
              <a:buNone/>
            </a:pPr>
            <a:endParaRPr lang="ru-RU" sz="7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Технологическое и аварийно-диспетчерское обслуживание распределительного газопровода в п. </a:t>
            </a:r>
            <a:r>
              <a:rPr lang="ru-RU" sz="1050" dirty="0" err="1" smtClean="0">
                <a:latin typeface="Arial Black" pitchFamily="34" charset="0"/>
              </a:rPr>
              <a:t>Майкор</a:t>
            </a:r>
            <a:endParaRPr lang="ru-RU" sz="1050" dirty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7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Текущее содержание (ремонт) объектов благоустройства</a:t>
            </a:r>
          </a:p>
          <a:p>
            <a:pPr marL="64008" indent="0" algn="just">
              <a:buNone/>
            </a:pPr>
            <a:endParaRPr lang="ru-RU" sz="7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Разработка дизайн проектов, сметной и проектной документации на объекты благоустройства и коммунальной инфраструктуры</a:t>
            </a:r>
          </a:p>
        </p:txBody>
      </p:sp>
      <p:pic>
        <p:nvPicPr>
          <p:cNvPr id="6" name="Рисунок 5"/>
          <p:cNvPicPr/>
          <p:nvPr/>
        </p:nvPicPr>
        <p:blipFill>
          <a:blip r:embed="rId5" cstate="print"/>
          <a:srcRect l="59154" t="38781" r="28031" b="46956"/>
          <a:stretch>
            <a:fillRect/>
          </a:stretch>
        </p:blipFill>
        <p:spPr bwMode="auto">
          <a:xfrm>
            <a:off x="189726" y="1772816"/>
            <a:ext cx="106990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349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622992"/>
          </a:xfrm>
        </p:spPr>
        <p:txBody>
          <a:bodyPr>
            <a:noAutofit/>
          </a:bodyPr>
          <a:lstStyle/>
          <a:p>
            <a:pPr marL="64008" indent="0"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«РАЗВИТИЕ ТРАНСПОРТНОЙ СИСТЕМЫ ЮСЬВИНСКОГО МУНИЦИПАЛЬНОГО ОКРУГА ПЕРМСКОГО КРАЯ»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1"/>
            <a:ext cx="7632848" cy="5760639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Приведение в нормативное состояние искусственных дорожных сооружений: в 2025 году -</a:t>
            </a:r>
            <a:r>
              <a:rPr lang="ru-RU" sz="1050" dirty="0">
                <a:latin typeface="Arial Black" pitchFamily="34" charset="0"/>
              </a:rPr>
              <a:t> на ремонт моста через р. </a:t>
            </a:r>
            <a:r>
              <a:rPr lang="ru-RU" sz="1050" dirty="0" err="1">
                <a:latin typeface="Arial Black" pitchFamily="34" charset="0"/>
              </a:rPr>
              <a:t>Купроска</a:t>
            </a:r>
            <a:r>
              <a:rPr lang="ru-RU" sz="1050" dirty="0">
                <a:latin typeface="Arial Black" pitchFamily="34" charset="0"/>
              </a:rPr>
              <a:t> на автомобильной "</a:t>
            </a:r>
            <a:r>
              <a:rPr lang="ru-RU" sz="1050" dirty="0" err="1">
                <a:latin typeface="Arial Black" pitchFamily="34" charset="0"/>
              </a:rPr>
              <a:t>Габово</a:t>
            </a:r>
            <a:r>
              <a:rPr lang="ru-RU" sz="1050" dirty="0">
                <a:latin typeface="Arial Black" pitchFamily="34" charset="0"/>
              </a:rPr>
              <a:t>-Купрос" </a:t>
            </a:r>
            <a:r>
              <a:rPr lang="ru-RU" sz="1050" dirty="0" smtClean="0">
                <a:latin typeface="Arial Black" pitchFamily="34" charset="0"/>
              </a:rPr>
              <a:t>с </a:t>
            </a:r>
            <a:r>
              <a:rPr lang="ru-RU" sz="1050" dirty="0">
                <a:latin typeface="Arial Black" pitchFamily="34" charset="0"/>
              </a:rPr>
              <a:t>общей стоимостью </a:t>
            </a:r>
            <a:r>
              <a:rPr lang="ru-RU" sz="1050" dirty="0" smtClean="0">
                <a:latin typeface="Arial Black" pitchFamily="34" charset="0"/>
              </a:rPr>
              <a:t>50 149,7 </a:t>
            </a:r>
            <a:r>
              <a:rPr lang="ru-RU" sz="1050" dirty="0">
                <a:latin typeface="Arial Black" pitchFamily="34" charset="0"/>
              </a:rPr>
              <a:t>тыс. рублей, в том числе средства местного бюджета – </a:t>
            </a:r>
            <a:r>
              <a:rPr lang="ru-RU" sz="1050" dirty="0" smtClean="0">
                <a:latin typeface="Arial Black" pitchFamily="34" charset="0"/>
              </a:rPr>
              <a:t>250,8 </a:t>
            </a:r>
            <a:r>
              <a:rPr lang="ru-RU" sz="1050" dirty="0">
                <a:latin typeface="Arial Black" pitchFamily="34" charset="0"/>
              </a:rPr>
              <a:t>тыс. </a:t>
            </a:r>
            <a:r>
              <a:rPr lang="ru-RU" sz="1050" dirty="0" smtClean="0">
                <a:latin typeface="Arial Black" pitchFamily="34" charset="0"/>
              </a:rPr>
              <a:t>рублей, в 2026 году – капитальный ремонт моста через р. </a:t>
            </a:r>
            <a:r>
              <a:rPr lang="ru-RU" sz="1050" dirty="0" err="1" smtClean="0">
                <a:latin typeface="Arial Black" pitchFamily="34" charset="0"/>
              </a:rPr>
              <a:t>Иньва</a:t>
            </a:r>
            <a:r>
              <a:rPr lang="ru-RU" sz="1050" dirty="0" smtClean="0">
                <a:latin typeface="Arial Black" pitchFamily="34" charset="0"/>
              </a:rPr>
              <a:t> на автомобильной дороге «Юсьва – Архангельское» с прогнозируемой стоимостью работ 265 556,1 тыс. рублей</a:t>
            </a:r>
          </a:p>
          <a:p>
            <a:pPr marL="64008" indent="0" algn="just">
              <a:buNone/>
            </a:pPr>
            <a:endParaRPr lang="ru-RU" sz="7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Разработка технических паспортов на автомобильные дороги</a:t>
            </a:r>
          </a:p>
          <a:p>
            <a:pPr marL="64008" indent="0" algn="just">
              <a:buNone/>
            </a:pPr>
            <a:endParaRPr lang="ru-RU" sz="7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Содержание автомобильных дорог</a:t>
            </a:r>
          </a:p>
          <a:p>
            <a:pPr marL="64008" indent="0" algn="just">
              <a:buNone/>
            </a:pPr>
            <a:endParaRPr lang="ru-RU" sz="70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err="1" smtClean="0">
                <a:latin typeface="Arial Black" pitchFamily="34" charset="0"/>
              </a:rPr>
              <a:t>Предпроектное</a:t>
            </a:r>
            <a:r>
              <a:rPr lang="ru-RU" sz="1050" dirty="0" smtClean="0">
                <a:latin typeface="Arial Black" pitchFamily="34" charset="0"/>
              </a:rPr>
              <a:t> обследование моста через р. </a:t>
            </a:r>
            <a:r>
              <a:rPr lang="ru-RU" sz="1050" dirty="0" err="1" smtClean="0">
                <a:latin typeface="Arial Black" pitchFamily="34" charset="0"/>
              </a:rPr>
              <a:t>Лысковка</a:t>
            </a:r>
            <a:r>
              <a:rPr lang="ru-RU" sz="1050" dirty="0" smtClean="0">
                <a:latin typeface="Arial Black" pitchFamily="34" charset="0"/>
              </a:rPr>
              <a:t> на автомобильной дороге «Подъезд к пристани Пожва»</a:t>
            </a:r>
          </a:p>
          <a:p>
            <a:pPr marL="64008" indent="0" algn="just">
              <a:buNone/>
            </a:pPr>
            <a:endParaRPr lang="ru-RU" sz="700" dirty="0">
              <a:latin typeface="Arial Black" pitchFamily="34" charset="0"/>
            </a:endParaRPr>
          </a:p>
          <a:p>
            <a:pPr marL="64008" indent="0" algn="just">
              <a:lnSpc>
                <a:spcPts val="126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Ремонт в 2025 году:</a:t>
            </a:r>
          </a:p>
          <a:p>
            <a:pPr marL="64008" indent="0" algn="just">
              <a:lnSpc>
                <a:spcPts val="126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участка автомобильной </a:t>
            </a:r>
            <a:r>
              <a:rPr lang="ru-RU" sz="1050" dirty="0">
                <a:latin typeface="Arial Black" pitchFamily="34" charset="0"/>
              </a:rPr>
              <a:t>дороги "Купрос-Тимино-</a:t>
            </a:r>
            <a:r>
              <a:rPr lang="ru-RU" sz="1050" dirty="0" err="1">
                <a:latin typeface="Arial Black" pitchFamily="34" charset="0"/>
              </a:rPr>
              <a:t>Тукачево</a:t>
            </a:r>
            <a:r>
              <a:rPr lang="ru-RU" sz="1050" dirty="0">
                <a:latin typeface="Arial Black" pitchFamily="34" charset="0"/>
              </a:rPr>
              <a:t>" км 005+800 - км </a:t>
            </a:r>
            <a:r>
              <a:rPr lang="ru-RU" sz="1050" dirty="0" smtClean="0">
                <a:latin typeface="Arial Black" pitchFamily="34" charset="0"/>
              </a:rPr>
              <a:t>006+920,</a:t>
            </a:r>
          </a:p>
          <a:p>
            <a:pPr marL="64008" indent="0" algn="just">
              <a:lnSpc>
                <a:spcPts val="126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участка автомобильной дороги  </a:t>
            </a:r>
            <a:r>
              <a:rPr lang="ru-RU" sz="1050" dirty="0">
                <a:latin typeface="Arial Black" pitchFamily="34" charset="0"/>
              </a:rPr>
              <a:t>"</a:t>
            </a:r>
            <a:r>
              <a:rPr lang="ru-RU" sz="1050" dirty="0" err="1">
                <a:latin typeface="Arial Black" pitchFamily="34" charset="0"/>
              </a:rPr>
              <a:t>Чинагорт</a:t>
            </a:r>
            <a:r>
              <a:rPr lang="ru-RU" sz="1050" dirty="0">
                <a:latin typeface="Arial Black" pitchFamily="34" charset="0"/>
              </a:rPr>
              <a:t> - Верхняя Волпа" км 001+180 - км </a:t>
            </a:r>
            <a:r>
              <a:rPr lang="ru-RU" sz="1050" dirty="0" smtClean="0">
                <a:latin typeface="Arial Black" pitchFamily="34" charset="0"/>
              </a:rPr>
              <a:t>002+980, участка автомобильной </a:t>
            </a:r>
            <a:r>
              <a:rPr lang="ru-RU" sz="1050" dirty="0">
                <a:latin typeface="Arial Black" pitchFamily="34" charset="0"/>
              </a:rPr>
              <a:t>дороги "</a:t>
            </a:r>
            <a:r>
              <a:rPr lang="ru-RU" sz="1050" dirty="0" err="1" smtClean="0">
                <a:latin typeface="Arial Black" pitchFamily="34" charset="0"/>
              </a:rPr>
              <a:t>Габово</a:t>
            </a:r>
            <a:r>
              <a:rPr lang="ru-RU" sz="1050" dirty="0" smtClean="0">
                <a:latin typeface="Arial Black" pitchFamily="34" charset="0"/>
              </a:rPr>
              <a:t>-Купрос-Данино,</a:t>
            </a:r>
          </a:p>
          <a:p>
            <a:pPr marL="64008" indent="0" algn="just">
              <a:lnSpc>
                <a:spcPts val="126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вырубка </a:t>
            </a:r>
            <a:r>
              <a:rPr lang="ru-RU" sz="1050" dirty="0">
                <a:latin typeface="Arial Black" pitchFamily="34" charset="0"/>
              </a:rPr>
              <a:t>кустарника на участке </a:t>
            </a:r>
            <a:r>
              <a:rPr lang="ru-RU" sz="1050" dirty="0" smtClean="0">
                <a:latin typeface="Arial Black" pitchFamily="34" charset="0"/>
              </a:rPr>
              <a:t>автомобильной </a:t>
            </a:r>
            <a:r>
              <a:rPr lang="ru-RU" sz="1050" dirty="0">
                <a:latin typeface="Arial Black" pitchFamily="34" charset="0"/>
              </a:rPr>
              <a:t>дороги "Купрос-Тимино-</a:t>
            </a:r>
            <a:r>
              <a:rPr lang="ru-RU" sz="1050" dirty="0" err="1">
                <a:latin typeface="Arial Black" pitchFamily="34" charset="0"/>
              </a:rPr>
              <a:t>Тукачево</a:t>
            </a:r>
            <a:r>
              <a:rPr lang="ru-RU" sz="1050" dirty="0">
                <a:latin typeface="Arial Black" pitchFamily="34" charset="0"/>
              </a:rPr>
              <a:t>" км 004+710 км </a:t>
            </a:r>
            <a:r>
              <a:rPr lang="ru-RU" sz="1050" dirty="0" smtClean="0">
                <a:latin typeface="Arial Black" pitchFamily="34" charset="0"/>
              </a:rPr>
              <a:t>008+010,</a:t>
            </a:r>
          </a:p>
          <a:p>
            <a:pPr marL="64008" indent="0" algn="just">
              <a:lnSpc>
                <a:spcPts val="126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восстановление </a:t>
            </a:r>
            <a:r>
              <a:rPr lang="ru-RU" sz="1050" dirty="0">
                <a:latin typeface="Arial Black" pitchFamily="34" charset="0"/>
              </a:rPr>
              <a:t>дорожного покрытия участка автомобильной дороги "</a:t>
            </a:r>
            <a:r>
              <a:rPr lang="ru-RU" sz="1050" dirty="0" smtClean="0">
                <a:latin typeface="Arial Black" pitchFamily="34" charset="0"/>
              </a:rPr>
              <a:t>Купрос-Тимино-</a:t>
            </a:r>
            <a:r>
              <a:rPr lang="ru-RU" sz="1050" dirty="0" err="1" smtClean="0">
                <a:latin typeface="Arial Black" pitchFamily="34" charset="0"/>
              </a:rPr>
              <a:t>Тукачево</a:t>
            </a:r>
            <a:r>
              <a:rPr lang="ru-RU" sz="1050" dirty="0" smtClean="0">
                <a:latin typeface="Arial Black" pitchFamily="34" charset="0"/>
              </a:rPr>
              <a:t>»,</a:t>
            </a:r>
          </a:p>
          <a:p>
            <a:pPr marL="64008" indent="0" algn="just">
              <a:lnSpc>
                <a:spcPts val="126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ремонт </a:t>
            </a:r>
            <a:r>
              <a:rPr lang="ru-RU" sz="1050" dirty="0">
                <a:latin typeface="Arial Black" pitchFamily="34" charset="0"/>
              </a:rPr>
              <a:t>участка автомобильной дороги по ул. Апрельская с. </a:t>
            </a:r>
            <a:r>
              <a:rPr lang="ru-RU" sz="1050" dirty="0" smtClean="0">
                <a:latin typeface="Arial Black" pitchFamily="34" charset="0"/>
              </a:rPr>
              <a:t>Юсьва, по проулку </a:t>
            </a:r>
            <a:r>
              <a:rPr lang="ru-RU" sz="1050" dirty="0">
                <a:latin typeface="Arial Black" pitchFamily="34" charset="0"/>
              </a:rPr>
              <a:t>от ул. Зеленая до ул. Школьная д. </a:t>
            </a:r>
            <a:r>
              <a:rPr lang="ru-RU" sz="1050" dirty="0" smtClean="0">
                <a:latin typeface="Arial Black" pitchFamily="34" charset="0"/>
              </a:rPr>
              <a:t>Городище, по </a:t>
            </a:r>
            <a:r>
              <a:rPr lang="ru-RU" sz="1050" dirty="0">
                <a:latin typeface="Arial Black" pitchFamily="34" charset="0"/>
              </a:rPr>
              <a:t>ул. </a:t>
            </a:r>
            <a:r>
              <a:rPr lang="ru-RU" sz="1050" dirty="0" err="1">
                <a:latin typeface="Arial Black" pitchFamily="34" charset="0"/>
              </a:rPr>
              <a:t>Усольская</a:t>
            </a:r>
            <a:r>
              <a:rPr lang="ru-RU" sz="1050" dirty="0">
                <a:latin typeface="Arial Black" pitchFamily="34" charset="0"/>
              </a:rPr>
              <a:t> (от ул. Широкая до дома №2Д) п. </a:t>
            </a:r>
            <a:r>
              <a:rPr lang="ru-RU" sz="1050" dirty="0" smtClean="0">
                <a:latin typeface="Arial Black" pitchFamily="34" charset="0"/>
              </a:rPr>
              <a:t>Пожва, по </a:t>
            </a:r>
            <a:r>
              <a:rPr lang="ru-RU" sz="1050" dirty="0">
                <a:latin typeface="Arial Black" pitchFamily="34" charset="0"/>
              </a:rPr>
              <a:t>ул. Крылова, ул. Матросова п. </a:t>
            </a:r>
            <a:r>
              <a:rPr lang="ru-RU" sz="1050" dirty="0" smtClean="0">
                <a:latin typeface="Arial Black" pitchFamily="34" charset="0"/>
              </a:rPr>
              <a:t>Пожва, по </a:t>
            </a:r>
            <a:r>
              <a:rPr lang="ru-RU" sz="1050" dirty="0">
                <a:latin typeface="Arial Black" pitchFamily="34" charset="0"/>
              </a:rPr>
              <a:t>ул. Полевая (от дома №20 до дома № 22а) с. </a:t>
            </a:r>
            <a:r>
              <a:rPr lang="ru-RU" sz="1050" dirty="0" smtClean="0">
                <a:latin typeface="Arial Black" pitchFamily="34" charset="0"/>
              </a:rPr>
              <a:t>Юсьва,</a:t>
            </a:r>
          </a:p>
          <a:p>
            <a:pPr marL="64008" indent="0" algn="just">
              <a:lnSpc>
                <a:spcPts val="126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устройство </a:t>
            </a:r>
            <a:r>
              <a:rPr lang="ru-RU" sz="1050" dirty="0">
                <a:latin typeface="Arial Black" pitchFamily="34" charset="0"/>
              </a:rPr>
              <a:t>площадки по ул. Советская </a:t>
            </a:r>
            <a:r>
              <a:rPr lang="ru-RU" sz="1050" dirty="0" err="1">
                <a:latin typeface="Arial Black" pitchFamily="34" charset="0"/>
              </a:rPr>
              <a:t>с.Юсьва</a:t>
            </a:r>
            <a:r>
              <a:rPr lang="ru-RU" sz="1050" dirty="0">
                <a:latin typeface="Arial Black" pitchFamily="34" charset="0"/>
              </a:rPr>
              <a:t> (МБОУ Юсьвинская СОШ</a:t>
            </a:r>
            <a:r>
              <a:rPr lang="ru-RU" sz="1050" dirty="0" smtClean="0">
                <a:latin typeface="Arial Black" pitchFamily="34" charset="0"/>
              </a:rPr>
              <a:t>),</a:t>
            </a:r>
          </a:p>
          <a:p>
            <a:pPr marL="64008" indent="0" algn="just">
              <a:lnSpc>
                <a:spcPts val="126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ремонт </a:t>
            </a:r>
            <a:r>
              <a:rPr lang="ru-RU" sz="1050" dirty="0">
                <a:latin typeface="Arial Black" pitchFamily="34" charset="0"/>
              </a:rPr>
              <a:t>участка автомобильной дороги от региональной автомобильной дороги "Кудымкар-Усолье" до ул. Парковая км 0+000-км 0+135 д. </a:t>
            </a:r>
            <a:r>
              <a:rPr lang="ru-RU" sz="1050" dirty="0" err="1" smtClean="0">
                <a:latin typeface="Arial Black" pitchFamily="34" charset="0"/>
              </a:rPr>
              <a:t>Макарово</a:t>
            </a:r>
            <a:r>
              <a:rPr lang="ru-RU" sz="1050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lnSpc>
                <a:spcPts val="126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устройство </a:t>
            </a:r>
            <a:r>
              <a:rPr lang="ru-RU" sz="1050" dirty="0">
                <a:latin typeface="Arial Black" pitchFamily="34" charset="0"/>
              </a:rPr>
              <a:t>разворотной площадки в с. </a:t>
            </a:r>
            <a:r>
              <a:rPr lang="ru-RU" sz="1050" dirty="0" smtClean="0">
                <a:latin typeface="Arial Black" pitchFamily="34" charset="0"/>
              </a:rPr>
              <a:t>Тимино,</a:t>
            </a:r>
          </a:p>
          <a:p>
            <a:pPr marL="64008" indent="0" algn="just">
              <a:lnSpc>
                <a:spcPts val="126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замена </a:t>
            </a:r>
            <a:r>
              <a:rPr lang="ru-RU" sz="1050" dirty="0">
                <a:latin typeface="Arial Black" pitchFamily="34" charset="0"/>
              </a:rPr>
              <a:t>переувлажненного грунта участка автомобильной дороги "</a:t>
            </a:r>
            <a:r>
              <a:rPr lang="ru-RU" sz="1050" dirty="0" smtClean="0">
                <a:latin typeface="Arial Black" pitchFamily="34" charset="0"/>
              </a:rPr>
              <a:t>Купрос-Тимино-</a:t>
            </a:r>
            <a:r>
              <a:rPr lang="ru-RU" sz="1050" dirty="0" err="1" smtClean="0">
                <a:latin typeface="Arial Black" pitchFamily="34" charset="0"/>
              </a:rPr>
              <a:t>Тукачево</a:t>
            </a:r>
            <a:r>
              <a:rPr lang="ru-RU" sz="1050" dirty="0" smtClean="0">
                <a:latin typeface="Arial Black" pitchFamily="34" charset="0"/>
              </a:rPr>
              <a:t>«,</a:t>
            </a:r>
          </a:p>
          <a:p>
            <a:pPr marL="64008" indent="0" algn="just">
              <a:lnSpc>
                <a:spcPts val="1260"/>
              </a:lnSpc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ремонт </a:t>
            </a:r>
            <a:r>
              <a:rPr lang="ru-RU" sz="1050" dirty="0">
                <a:latin typeface="Arial Black" pitchFamily="34" charset="0"/>
              </a:rPr>
              <a:t>автомобильной дороги по ул. Западная (от ул. Заря Будущего до дома №10) с. </a:t>
            </a:r>
            <a:r>
              <a:rPr lang="ru-RU" sz="1050" dirty="0" smtClean="0">
                <a:latin typeface="Arial Black" pitchFamily="34" charset="0"/>
              </a:rPr>
              <a:t>Юсьва, по </a:t>
            </a:r>
            <a:r>
              <a:rPr lang="ru-RU" sz="1050" dirty="0">
                <a:latin typeface="Arial Black" pitchFamily="34" charset="0"/>
              </a:rPr>
              <a:t>ул. Заря Будущего (от ул. Березовая до ул. Западная) с. </a:t>
            </a:r>
            <a:r>
              <a:rPr lang="ru-RU" sz="1050" dirty="0" smtClean="0">
                <a:latin typeface="Arial Black" pitchFamily="34" charset="0"/>
              </a:rPr>
              <a:t>Юсьва,</a:t>
            </a:r>
          </a:p>
          <a:p>
            <a:pPr marL="64008" indent="0" algn="just">
              <a:lnSpc>
                <a:spcPts val="1260"/>
              </a:lnSpc>
              <a:spcBef>
                <a:spcPts val="0"/>
              </a:spcBef>
              <a:buNone/>
            </a:pPr>
            <a:r>
              <a:rPr lang="ru-RU" sz="1050" b="1" dirty="0">
                <a:latin typeface="Arial Black" pitchFamily="34" charset="0"/>
              </a:rPr>
              <a:t>восстановление покрытия проезжей части ул. Красноармейская (от ул. Ленина до ул. </a:t>
            </a:r>
            <a:r>
              <a:rPr lang="ru-RU" sz="1050" b="1" dirty="0" err="1">
                <a:latin typeface="Arial Black" pitchFamily="34" charset="0"/>
              </a:rPr>
              <a:t>Боровская</a:t>
            </a:r>
            <a:r>
              <a:rPr lang="ru-RU" sz="1050" b="1" dirty="0">
                <a:latin typeface="Arial Black" pitchFamily="34" charset="0"/>
              </a:rPr>
              <a:t>) п. </a:t>
            </a:r>
            <a:r>
              <a:rPr lang="ru-RU" sz="1050" b="1" dirty="0" err="1" smtClean="0">
                <a:latin typeface="Arial Black" pitchFamily="34" charset="0"/>
              </a:rPr>
              <a:t>Майкор</a:t>
            </a:r>
            <a:r>
              <a:rPr lang="ru-RU" sz="1050" b="1" dirty="0">
                <a:latin typeface="Arial Black" pitchFamily="34" charset="0"/>
              </a:rPr>
              <a:t>,</a:t>
            </a:r>
            <a:endParaRPr lang="ru-RU" sz="1050" b="1" dirty="0" smtClean="0">
              <a:latin typeface="Arial Black" pitchFamily="34" charset="0"/>
            </a:endParaRPr>
          </a:p>
          <a:p>
            <a:pPr marL="64008" indent="0" algn="just">
              <a:lnSpc>
                <a:spcPts val="1260"/>
              </a:lnSpc>
              <a:spcBef>
                <a:spcPts val="0"/>
              </a:spcBef>
              <a:buNone/>
            </a:pPr>
            <a:r>
              <a:rPr lang="ru-RU" sz="1050" b="1" dirty="0">
                <a:latin typeface="Arial Black" pitchFamily="34" charset="0"/>
              </a:rPr>
              <a:t>восстановление покрытия автомобильной дороги по ул. Народная (от д. № 14 до д. № 10а) с. Юсьва </a:t>
            </a:r>
            <a:endParaRPr lang="ru-RU" sz="1050" dirty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105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1050" dirty="0" smtClean="0">
              <a:latin typeface="Arial Black" pitchFamily="34" charset="0"/>
            </a:endParaRPr>
          </a:p>
        </p:txBody>
      </p:sp>
      <p:pic>
        <p:nvPicPr>
          <p:cNvPr id="7" name="Содержимое 11" descr="1619733886_13-phonoteka_org-p-tropinka-bez-fona-1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7364"/>
            <a:ext cx="963678" cy="8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902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622992"/>
          </a:xfrm>
        </p:spPr>
        <p:txBody>
          <a:bodyPr>
            <a:noAutofit/>
          </a:bodyPr>
          <a:lstStyle/>
          <a:p>
            <a:pPr marL="64008" indent="0"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«РАЗВИТИЕ ТРАНСПОРТНОЙ СИСТЕМЫ ЮСЬВИНСКОГО МУНИЦИПАЛЬНОГО ОКРУГА ПЕРМСКОГО КРАЯ»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1"/>
            <a:ext cx="7344816" cy="5544615"/>
          </a:xfrm>
        </p:spPr>
        <p:txBody>
          <a:bodyPr>
            <a:normAutofit lnSpcReduction="10000"/>
          </a:bodyPr>
          <a:lstStyle/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Восстановление </a:t>
            </a:r>
            <a:r>
              <a:rPr lang="ru-RU" sz="1050" dirty="0">
                <a:latin typeface="Arial Black" pitchFamily="34" charset="0"/>
              </a:rPr>
              <a:t>в 2025 году мостов и </a:t>
            </a:r>
            <a:r>
              <a:rPr lang="ru-RU" sz="1050" dirty="0" smtClean="0">
                <a:latin typeface="Arial Black" pitchFamily="34" charset="0"/>
              </a:rPr>
              <a:t>труб: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ремонт </a:t>
            </a:r>
            <a:r>
              <a:rPr lang="ru-RU" sz="1050" dirty="0">
                <a:latin typeface="Arial Black" pitchFamily="34" charset="0"/>
              </a:rPr>
              <a:t>мостов: через ручей д. </a:t>
            </a:r>
            <a:r>
              <a:rPr lang="ru-RU" sz="1050" dirty="0" err="1">
                <a:latin typeface="Arial Black" pitchFamily="34" charset="0"/>
              </a:rPr>
              <a:t>Якушево</a:t>
            </a:r>
            <a:r>
              <a:rPr lang="ru-RU" sz="1050" dirty="0">
                <a:latin typeface="Arial Black" pitchFamily="34" charset="0"/>
              </a:rPr>
              <a:t> на автомобильной дороге "</a:t>
            </a:r>
            <a:r>
              <a:rPr lang="ru-RU" sz="1050" dirty="0" err="1" smtClean="0">
                <a:latin typeface="Arial Black" pitchFamily="34" charset="0"/>
              </a:rPr>
              <a:t>Доег</a:t>
            </a:r>
            <a:r>
              <a:rPr lang="ru-RU" sz="1050" dirty="0" smtClean="0">
                <a:latin typeface="Arial Black" pitchFamily="34" charset="0"/>
              </a:rPr>
              <a:t>-Пет-Бор»,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через </a:t>
            </a:r>
            <a:r>
              <a:rPr lang="ru-RU" sz="1050" dirty="0">
                <a:latin typeface="Arial Black" pitchFamily="34" charset="0"/>
              </a:rPr>
              <a:t>р. </a:t>
            </a:r>
            <a:r>
              <a:rPr lang="ru-RU" sz="1050" dirty="0" err="1">
                <a:latin typeface="Arial Black" pitchFamily="34" charset="0"/>
              </a:rPr>
              <a:t>Ык</a:t>
            </a:r>
            <a:r>
              <a:rPr lang="ru-RU" sz="1050" dirty="0">
                <a:latin typeface="Arial Black" pitchFamily="34" charset="0"/>
              </a:rPr>
              <a:t> на автомобильной дороге "Архангельское-Антипино-</a:t>
            </a:r>
            <a:r>
              <a:rPr lang="ru-RU" sz="1050" dirty="0" err="1">
                <a:latin typeface="Arial Black" pitchFamily="34" charset="0"/>
              </a:rPr>
              <a:t>Якунево</a:t>
            </a:r>
            <a:r>
              <a:rPr lang="ru-RU" sz="1050" dirty="0">
                <a:latin typeface="Arial Black" pitchFamily="34" charset="0"/>
              </a:rPr>
              <a:t>-</a:t>
            </a:r>
            <a:r>
              <a:rPr lang="ru-RU" sz="1050" dirty="0" err="1">
                <a:latin typeface="Arial Black" pitchFamily="34" charset="0"/>
              </a:rPr>
              <a:t>Яранево</a:t>
            </a:r>
            <a:r>
              <a:rPr lang="ru-RU" sz="1050" dirty="0" smtClean="0">
                <a:latin typeface="Arial Black" pitchFamily="34" charset="0"/>
              </a:rPr>
              <a:t>«,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через </a:t>
            </a:r>
            <a:r>
              <a:rPr lang="ru-RU" sz="1050" dirty="0">
                <a:latin typeface="Arial Black" pitchFamily="34" charset="0"/>
              </a:rPr>
              <a:t>р. </a:t>
            </a:r>
            <a:r>
              <a:rPr lang="ru-RU" sz="1050" dirty="0" err="1">
                <a:latin typeface="Arial Black" pitchFamily="34" charset="0"/>
              </a:rPr>
              <a:t>Вежашор</a:t>
            </a:r>
            <a:r>
              <a:rPr lang="ru-RU" sz="1050" dirty="0">
                <a:latin typeface="Arial Black" pitchFamily="34" charset="0"/>
              </a:rPr>
              <a:t> на автомобильной дороге "</a:t>
            </a:r>
            <a:r>
              <a:rPr lang="ru-RU" sz="1050" dirty="0" err="1">
                <a:latin typeface="Arial Black" pitchFamily="34" charset="0"/>
              </a:rPr>
              <a:t>Габово</a:t>
            </a:r>
            <a:r>
              <a:rPr lang="ru-RU" sz="1050" dirty="0">
                <a:latin typeface="Arial Black" pitchFamily="34" charset="0"/>
              </a:rPr>
              <a:t>-Купрос-Данино</a:t>
            </a:r>
            <a:r>
              <a:rPr lang="ru-RU" sz="1050" dirty="0" smtClean="0">
                <a:latin typeface="Arial Black" pitchFamily="34" charset="0"/>
              </a:rPr>
              <a:t>«,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через </a:t>
            </a:r>
            <a:r>
              <a:rPr lang="ru-RU" sz="1050" dirty="0">
                <a:latin typeface="Arial Black" pitchFamily="34" charset="0"/>
              </a:rPr>
              <a:t>р. Волпа на автомобильной дороге "</a:t>
            </a:r>
            <a:r>
              <a:rPr lang="ru-RU" sz="1050" dirty="0" err="1">
                <a:latin typeface="Arial Black" pitchFamily="34" charset="0"/>
              </a:rPr>
              <a:t>Чинагорт</a:t>
            </a:r>
            <a:r>
              <a:rPr lang="ru-RU" sz="1050" dirty="0">
                <a:latin typeface="Arial Black" pitchFamily="34" charset="0"/>
              </a:rPr>
              <a:t>-Верхняя </a:t>
            </a:r>
            <a:r>
              <a:rPr lang="ru-RU" sz="1050" dirty="0" smtClean="0">
                <a:latin typeface="Arial Black" pitchFamily="34" charset="0"/>
              </a:rPr>
              <a:t>Волпа»,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через </a:t>
            </a:r>
            <a:r>
              <a:rPr lang="ru-RU" sz="1050" dirty="0">
                <a:latin typeface="Arial Black" pitchFamily="34" charset="0"/>
              </a:rPr>
              <a:t>ручей по ул. Центральная на автомобильной дороге "</a:t>
            </a:r>
            <a:r>
              <a:rPr lang="ru-RU" sz="1050" dirty="0" err="1">
                <a:latin typeface="Arial Black" pitchFamily="34" charset="0"/>
              </a:rPr>
              <a:t>Доег</a:t>
            </a:r>
            <a:r>
              <a:rPr lang="ru-RU" sz="1050" dirty="0">
                <a:latin typeface="Arial Black" pitchFamily="34" charset="0"/>
              </a:rPr>
              <a:t>-Пет-Бор</a:t>
            </a:r>
            <a:r>
              <a:rPr lang="ru-RU" sz="1050" dirty="0" smtClean="0">
                <a:latin typeface="Arial Black" pitchFamily="34" charset="0"/>
              </a:rPr>
              <a:t>«,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через </a:t>
            </a:r>
            <a:r>
              <a:rPr lang="ru-RU" sz="1050" dirty="0">
                <a:latin typeface="Arial Black" pitchFamily="34" charset="0"/>
              </a:rPr>
              <a:t>р. Юсьва автомобильной дороги "</a:t>
            </a:r>
            <a:r>
              <a:rPr lang="ru-RU" sz="1050" dirty="0" err="1">
                <a:latin typeface="Arial Black" pitchFamily="34" charset="0"/>
              </a:rPr>
              <a:t>Сивашер-Обирино-Сыскино</a:t>
            </a:r>
            <a:r>
              <a:rPr lang="ru-RU" sz="1050" dirty="0" smtClean="0">
                <a:latin typeface="Arial Black" pitchFamily="34" charset="0"/>
              </a:rPr>
              <a:t>«,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через </a:t>
            </a:r>
            <a:r>
              <a:rPr lang="ru-RU" sz="1050" dirty="0">
                <a:latin typeface="Arial Black" pitchFamily="34" charset="0"/>
              </a:rPr>
              <a:t>р. Волпа на автомобильной дороге "</a:t>
            </a:r>
            <a:r>
              <a:rPr lang="ru-RU" sz="1050" dirty="0" err="1">
                <a:latin typeface="Arial Black" pitchFamily="34" charset="0"/>
              </a:rPr>
              <a:t>Чинагорт</a:t>
            </a:r>
            <a:r>
              <a:rPr lang="ru-RU" sz="1050" dirty="0">
                <a:latin typeface="Arial Black" pitchFamily="34" charset="0"/>
              </a:rPr>
              <a:t>-Верхняя Волпа" 4+607, </a:t>
            </a:r>
            <a:endParaRPr lang="ru-RU" sz="1050" dirty="0" smtClean="0">
              <a:latin typeface="Arial Black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устройство </a:t>
            </a:r>
            <a:r>
              <a:rPr lang="ru-RU" sz="1050" dirty="0">
                <a:latin typeface="Arial Black" pitchFamily="34" charset="0"/>
              </a:rPr>
              <a:t>водопропускных </a:t>
            </a:r>
            <a:r>
              <a:rPr lang="ru-RU" sz="1050" dirty="0" smtClean="0">
                <a:latin typeface="Arial Black" pitchFamily="34" charset="0"/>
              </a:rPr>
              <a:t>труб: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на </a:t>
            </a:r>
            <a:r>
              <a:rPr lang="ru-RU" sz="1050" dirty="0">
                <a:latin typeface="Arial Black" pitchFamily="34" charset="0"/>
              </a:rPr>
              <a:t>автомобильной дороге по ул. Хуторская с. </a:t>
            </a:r>
            <a:r>
              <a:rPr lang="ru-RU" sz="1050" dirty="0" smtClean="0">
                <a:latin typeface="Arial Black" pitchFamily="34" charset="0"/>
              </a:rPr>
              <a:t>Юсьва,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на </a:t>
            </a:r>
            <a:r>
              <a:rPr lang="ru-RU" sz="1050" dirty="0">
                <a:latin typeface="Arial Black" pitchFamily="34" charset="0"/>
              </a:rPr>
              <a:t>ул. Заводская п. </a:t>
            </a:r>
            <a:r>
              <a:rPr lang="ru-RU" sz="1050" dirty="0" err="1" smtClean="0">
                <a:latin typeface="Arial Black" pitchFamily="34" charset="0"/>
              </a:rPr>
              <a:t>Майкор</a:t>
            </a:r>
            <a:r>
              <a:rPr lang="ru-RU" sz="1050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восстановление </a:t>
            </a:r>
            <a:r>
              <a:rPr lang="ru-RU" sz="1050" dirty="0">
                <a:latin typeface="Arial Black" pitchFamily="34" charset="0"/>
              </a:rPr>
              <a:t>водопропускных труб на автомобильных дорогах: </a:t>
            </a:r>
            <a:endParaRPr lang="ru-RU" sz="1050" dirty="0" smtClean="0">
              <a:latin typeface="Arial Black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по </a:t>
            </a:r>
            <a:r>
              <a:rPr lang="ru-RU" sz="1050" dirty="0">
                <a:latin typeface="Arial Black" pitchFamily="34" charset="0"/>
              </a:rPr>
              <a:t>ул. Пушкина и ул. Заря Будущего с. </a:t>
            </a:r>
            <a:r>
              <a:rPr lang="ru-RU" sz="1050" dirty="0" smtClean="0">
                <a:latin typeface="Arial Black" pitchFamily="34" charset="0"/>
              </a:rPr>
              <a:t>Юсьва,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по </a:t>
            </a:r>
            <a:r>
              <a:rPr lang="ru-RU" sz="1050" dirty="0">
                <a:latin typeface="Arial Black" pitchFamily="34" charset="0"/>
              </a:rPr>
              <a:t>ул. Ломоносова п. </a:t>
            </a:r>
            <a:r>
              <a:rPr lang="ru-RU" sz="1050" dirty="0" err="1" smtClean="0">
                <a:latin typeface="Arial Black" pitchFamily="34" charset="0"/>
              </a:rPr>
              <a:t>Майкор</a:t>
            </a:r>
            <a:r>
              <a:rPr lang="ru-RU" sz="1050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по </a:t>
            </a:r>
            <a:r>
              <a:rPr lang="ru-RU" sz="1050" dirty="0">
                <a:latin typeface="Arial Black" pitchFamily="34" charset="0"/>
              </a:rPr>
              <a:t>ул. </a:t>
            </a:r>
            <a:r>
              <a:rPr lang="ru-RU" sz="1050" dirty="0" err="1">
                <a:latin typeface="Arial Black" pitchFamily="34" charset="0"/>
              </a:rPr>
              <a:t>Загорная</a:t>
            </a:r>
            <a:r>
              <a:rPr lang="ru-RU" sz="1050" dirty="0">
                <a:latin typeface="Arial Black" pitchFamily="34" charset="0"/>
              </a:rPr>
              <a:t> д. </a:t>
            </a:r>
            <a:r>
              <a:rPr lang="ru-RU" sz="1050" dirty="0" err="1" smtClean="0">
                <a:latin typeface="Arial Black" pitchFamily="34" charset="0"/>
              </a:rPr>
              <a:t>Загарье</a:t>
            </a:r>
            <a:r>
              <a:rPr lang="ru-RU" sz="1050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по ул</a:t>
            </a:r>
            <a:r>
              <a:rPr lang="ru-RU" sz="1050" dirty="0">
                <a:latin typeface="Arial Black" pitchFamily="34" charset="0"/>
              </a:rPr>
              <a:t>. Урожайная с. </a:t>
            </a:r>
            <a:r>
              <a:rPr lang="ru-RU" sz="1050" dirty="0" smtClean="0">
                <a:latin typeface="Arial Black" pitchFamily="34" charset="0"/>
              </a:rPr>
              <a:t>Юсьва,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по ул</a:t>
            </a:r>
            <a:r>
              <a:rPr lang="ru-RU" sz="1050" dirty="0">
                <a:latin typeface="Arial Black" pitchFamily="34" charset="0"/>
              </a:rPr>
              <a:t>. </a:t>
            </a:r>
            <a:r>
              <a:rPr lang="ru-RU" sz="1050" dirty="0" err="1">
                <a:latin typeface="Arial Black" pitchFamily="34" charset="0"/>
              </a:rPr>
              <a:t>Вотинова</a:t>
            </a:r>
            <a:r>
              <a:rPr lang="ru-RU" sz="1050" dirty="0">
                <a:latin typeface="Arial Black" pitchFamily="34" charset="0"/>
              </a:rPr>
              <a:t>, </a:t>
            </a:r>
            <a:r>
              <a:rPr lang="ru-RU" sz="1050" dirty="0" err="1">
                <a:latin typeface="Arial Black" pitchFamily="34" charset="0"/>
              </a:rPr>
              <a:t>Ошмарина</a:t>
            </a:r>
            <a:r>
              <a:rPr lang="ru-RU" sz="1050" dirty="0">
                <a:latin typeface="Arial Black" pitchFamily="34" charset="0"/>
              </a:rPr>
              <a:t> п. </a:t>
            </a:r>
            <a:r>
              <a:rPr lang="ru-RU" sz="1050" dirty="0" err="1" smtClean="0">
                <a:latin typeface="Arial Black" pitchFamily="34" charset="0"/>
              </a:rPr>
              <a:t>Майкор</a:t>
            </a:r>
            <a:r>
              <a:rPr lang="ru-RU" sz="1050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д</a:t>
            </a:r>
            <a:r>
              <a:rPr lang="ru-RU" sz="1050" dirty="0">
                <a:latin typeface="Arial Black" pitchFamily="34" charset="0"/>
              </a:rPr>
              <a:t>. </a:t>
            </a:r>
            <a:r>
              <a:rPr lang="ru-RU" sz="1050" dirty="0" err="1" smtClean="0">
                <a:latin typeface="Arial Black" pitchFamily="34" charset="0"/>
              </a:rPr>
              <a:t>Белюково</a:t>
            </a:r>
            <a:r>
              <a:rPr lang="ru-RU" sz="1050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пер</a:t>
            </a:r>
            <a:r>
              <a:rPr lang="ru-RU" sz="1050" dirty="0">
                <a:latin typeface="Arial Black" pitchFamily="34" charset="0"/>
              </a:rPr>
              <a:t>. Пушкина п. </a:t>
            </a:r>
            <a:r>
              <a:rPr lang="ru-RU" sz="1050" dirty="0" err="1" smtClean="0">
                <a:latin typeface="Arial Black" pitchFamily="34" charset="0"/>
              </a:rPr>
              <a:t>Майкор</a:t>
            </a:r>
            <a:r>
              <a:rPr lang="ru-RU" sz="1050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b="1" dirty="0">
                <a:latin typeface="Arial Black" pitchFamily="34" charset="0"/>
              </a:rPr>
              <a:t>ремонт водопропускной трубы по ул. Парковая (0+330) д. Малая </a:t>
            </a:r>
            <a:r>
              <a:rPr lang="ru-RU" sz="1050" b="1" dirty="0" err="1" smtClean="0">
                <a:latin typeface="Arial Black" pitchFamily="34" charset="0"/>
              </a:rPr>
              <a:t>Мочга</a:t>
            </a:r>
            <a:r>
              <a:rPr lang="ru-RU" sz="1050" b="1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b="1" dirty="0">
                <a:latin typeface="Arial Black" pitchFamily="34" charset="0"/>
              </a:rPr>
              <a:t>ремонт моста через р. </a:t>
            </a:r>
            <a:r>
              <a:rPr lang="ru-RU" sz="1050" b="1" dirty="0" err="1">
                <a:latin typeface="Arial Black" pitchFamily="34" charset="0"/>
              </a:rPr>
              <a:t>Купроска</a:t>
            </a:r>
            <a:r>
              <a:rPr lang="ru-RU" sz="1050" b="1" dirty="0">
                <a:latin typeface="Arial Black" pitchFamily="34" charset="0"/>
              </a:rPr>
              <a:t> дороги </a:t>
            </a:r>
            <a:r>
              <a:rPr lang="ru-RU" sz="1050" b="1" dirty="0" smtClean="0">
                <a:latin typeface="Arial Black" pitchFamily="34" charset="0"/>
              </a:rPr>
              <a:t>Купрос-Тимино-</a:t>
            </a:r>
            <a:r>
              <a:rPr lang="ru-RU" sz="1050" b="1" dirty="0" err="1" smtClean="0">
                <a:latin typeface="Arial Black" pitchFamily="34" charset="0"/>
              </a:rPr>
              <a:t>Тукачево</a:t>
            </a:r>
            <a:r>
              <a:rPr lang="ru-RU" sz="1050" b="1" dirty="0" smtClean="0">
                <a:latin typeface="Arial Black" pitchFamily="34" charset="0"/>
              </a:rPr>
              <a:t>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b="1" dirty="0">
                <a:latin typeface="Arial Black" pitchFamily="34" charset="0"/>
              </a:rPr>
              <a:t>восстановление водопропускной трубы на ул. Судомеханическая (вблизи дома № 16) п. </a:t>
            </a:r>
            <a:r>
              <a:rPr lang="ru-RU" sz="1050" b="1" dirty="0" smtClean="0">
                <a:latin typeface="Arial Black" pitchFamily="34" charset="0"/>
              </a:rPr>
              <a:t>Пожва,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b="1" dirty="0">
                <a:latin typeface="Arial Black" pitchFamily="34" charset="0"/>
              </a:rPr>
              <a:t>восстановление водопропускных труб на съезде ул. </a:t>
            </a:r>
            <a:r>
              <a:rPr lang="ru-RU" sz="1050" b="1" dirty="0" smtClean="0">
                <a:latin typeface="Arial Black" pitchFamily="34" charset="0"/>
              </a:rPr>
              <a:t>Заводская,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b="1" dirty="0">
                <a:latin typeface="Arial Black" pitchFamily="34" charset="0"/>
              </a:rPr>
              <a:t>устройство водопропускной трубы на съезде с ул. Центральная с. </a:t>
            </a:r>
            <a:r>
              <a:rPr lang="ru-RU" sz="1050" b="1" dirty="0" smtClean="0">
                <a:latin typeface="Arial Black" pitchFamily="34" charset="0"/>
              </a:rPr>
              <a:t>Тимино</a:t>
            </a:r>
            <a:endParaRPr lang="ru-RU" sz="105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endParaRPr lang="ru-RU" sz="1050" dirty="0" smtClean="0">
              <a:latin typeface="Arial Black" pitchFamily="34" charset="0"/>
            </a:endParaRP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Устройство в 2025 году искусственных неровностей </a:t>
            </a:r>
            <a:r>
              <a:rPr lang="ru-RU" sz="1050" dirty="0">
                <a:latin typeface="Arial Black" pitchFamily="34" charset="0"/>
              </a:rPr>
              <a:t>вблизи образовательных учреждений в с. </a:t>
            </a:r>
            <a:r>
              <a:rPr lang="ru-RU" sz="1050" dirty="0" smtClean="0">
                <a:latin typeface="Arial Black" pitchFamily="34" charset="0"/>
              </a:rPr>
              <a:t>Юсьва: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д/сад </a:t>
            </a:r>
            <a:r>
              <a:rPr lang="ru-RU" sz="1050" dirty="0">
                <a:latin typeface="Arial Black" pitchFamily="34" charset="0"/>
              </a:rPr>
              <a:t>Улыбка – 2 шт. – по ул. Советская и ул. </a:t>
            </a:r>
            <a:r>
              <a:rPr lang="ru-RU" sz="1050" dirty="0" smtClean="0">
                <a:latin typeface="Arial Black" pitchFamily="34" charset="0"/>
              </a:rPr>
              <a:t>Дружбы;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детская </a:t>
            </a:r>
            <a:r>
              <a:rPr lang="ru-RU" sz="1050" dirty="0">
                <a:latin typeface="Arial Black" pitchFamily="34" charset="0"/>
              </a:rPr>
              <a:t>школа искусств – 2 шт. – по ул. </a:t>
            </a:r>
            <a:r>
              <a:rPr lang="ru-RU" sz="1050" dirty="0" smtClean="0">
                <a:latin typeface="Arial Black" pitchFamily="34" charset="0"/>
              </a:rPr>
              <a:t>Пионерская;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спортивная </a:t>
            </a:r>
            <a:r>
              <a:rPr lang="ru-RU" sz="1050" dirty="0">
                <a:latin typeface="Arial Black" pitchFamily="34" charset="0"/>
              </a:rPr>
              <a:t>школа </a:t>
            </a:r>
            <a:r>
              <a:rPr lang="ru-RU" sz="1050" dirty="0" err="1">
                <a:latin typeface="Arial Black" pitchFamily="34" charset="0"/>
              </a:rPr>
              <a:t>Спарт</a:t>
            </a:r>
            <a:r>
              <a:rPr lang="ru-RU" sz="1050" dirty="0">
                <a:latin typeface="Arial Black" pitchFamily="34" charset="0"/>
              </a:rPr>
              <a:t> – 1 шт. – по ул. </a:t>
            </a:r>
            <a:r>
              <a:rPr lang="ru-RU" sz="1050" dirty="0" smtClean="0">
                <a:latin typeface="Arial Black" pitchFamily="34" charset="0"/>
              </a:rPr>
              <a:t>Красноармейская;</a:t>
            </a:r>
          </a:p>
          <a:p>
            <a:pPr marL="64008" indent="0" algn="just">
              <a:spcBef>
                <a:spcPts val="0"/>
              </a:spcBef>
              <a:buNone/>
            </a:pPr>
            <a:r>
              <a:rPr lang="ru-RU" sz="1050" dirty="0" smtClean="0">
                <a:latin typeface="Arial Black" pitchFamily="34" charset="0"/>
              </a:rPr>
              <a:t>Юсьвинская </a:t>
            </a:r>
            <a:r>
              <a:rPr lang="ru-RU" sz="1050" dirty="0">
                <a:latin typeface="Arial Black" pitchFamily="34" charset="0"/>
              </a:rPr>
              <a:t>СОШ – 1 шт. – по ул. Красноармейская</a:t>
            </a:r>
            <a:r>
              <a:rPr lang="ru-RU" sz="1050" dirty="0"/>
              <a:t>.</a:t>
            </a:r>
          </a:p>
          <a:p>
            <a:pPr marL="64008" indent="0" algn="just">
              <a:buNone/>
            </a:pPr>
            <a:endParaRPr lang="ru-RU" sz="1050" dirty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050" dirty="0" smtClean="0">
                <a:latin typeface="Arial Black" pitchFamily="34" charset="0"/>
              </a:rPr>
              <a:t>Осуществление </a:t>
            </a:r>
            <a:r>
              <a:rPr lang="ru-RU" sz="1050" dirty="0">
                <a:latin typeface="Arial Black" pitchFamily="34" charset="0"/>
              </a:rPr>
              <a:t>перевозок пассажиров и багажа автомобильным транспортом по муниципальным маршрутам на территории Юсьвинского муниципального округа Пермского </a:t>
            </a:r>
            <a:r>
              <a:rPr lang="ru-RU" sz="1050" dirty="0" smtClean="0">
                <a:latin typeface="Arial Black" pitchFamily="34" charset="0"/>
              </a:rPr>
              <a:t>края: Юсьва-</a:t>
            </a:r>
            <a:r>
              <a:rPr lang="ru-RU" sz="1050" dirty="0" err="1" smtClean="0">
                <a:latin typeface="Arial Black" pitchFamily="34" charset="0"/>
              </a:rPr>
              <a:t>Тукачево</a:t>
            </a:r>
            <a:r>
              <a:rPr lang="ru-RU" sz="1050" dirty="0" smtClean="0">
                <a:latin typeface="Arial Black" pitchFamily="34" charset="0"/>
              </a:rPr>
              <a:t>, Юсьва-</a:t>
            </a:r>
            <a:r>
              <a:rPr lang="ru-RU" sz="1050" dirty="0" err="1" smtClean="0">
                <a:latin typeface="Arial Black" pitchFamily="34" charset="0"/>
              </a:rPr>
              <a:t>Доег</a:t>
            </a:r>
            <a:r>
              <a:rPr lang="ru-RU" sz="1050" dirty="0" smtClean="0">
                <a:latin typeface="Arial Black" pitchFamily="34" charset="0"/>
              </a:rPr>
              <a:t>, Юсьва-</a:t>
            </a:r>
            <a:r>
              <a:rPr lang="ru-RU" sz="1050" dirty="0" err="1" smtClean="0">
                <a:latin typeface="Arial Black" pitchFamily="34" charset="0"/>
              </a:rPr>
              <a:t>Мелюхино</a:t>
            </a:r>
            <a:r>
              <a:rPr lang="ru-RU" sz="1050" dirty="0" smtClean="0">
                <a:latin typeface="Arial Black" pitchFamily="34" charset="0"/>
              </a:rPr>
              <a:t>, Юсьва-</a:t>
            </a:r>
            <a:r>
              <a:rPr lang="ru-RU" sz="1050" dirty="0" err="1" smtClean="0">
                <a:latin typeface="Arial Black" pitchFamily="34" charset="0"/>
              </a:rPr>
              <a:t>Трифаново</a:t>
            </a:r>
            <a:endParaRPr lang="ru-RU" sz="1050" dirty="0" smtClean="0">
              <a:latin typeface="Arial Black" pitchFamily="34" charset="0"/>
            </a:endParaRPr>
          </a:p>
        </p:txBody>
      </p:sp>
      <p:pic>
        <p:nvPicPr>
          <p:cNvPr id="7" name="Содержимое 11" descr="1619733886_13-phonoteka_org-p-tropinka-bez-fona-1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7364"/>
            <a:ext cx="963678" cy="8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624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920880" cy="839016"/>
          </a:xfrm>
        </p:spPr>
        <p:txBody>
          <a:bodyPr>
            <a:noAutofit/>
          </a:bodyPr>
          <a:lstStyle/>
          <a:p>
            <a:pPr marL="64008" indent="0" algn="ctr"/>
            <a:r>
              <a:rPr lang="ru-RU" sz="1200" b="1" dirty="0">
                <a:solidFill>
                  <a:srgbClr val="7030A0"/>
                </a:solidFill>
              </a:rPr>
              <a:t>МУНИЦИПАЛЬНАЯ ПРОГРАММА «ФОРМИРОВАНИЕ КОМФОРТНОЙ ГОРОДСКОЙ СРЕДЫ НА ТЕРРИТОРИИ ЮСЬВИНСКОГО МУНИЦИПАЛЬНОГО ОКРУГА ПЕРМСКОГО КРАЯ»</a:t>
            </a:r>
          </a:p>
        </p:txBody>
      </p:sp>
      <p:pic>
        <p:nvPicPr>
          <p:cNvPr id="15" name="Рисунок 14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8"/>
            <a:ext cx="6984776" cy="144016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sz="1100" dirty="0" smtClean="0">
              <a:latin typeface="Arial Black" pitchFamily="34" charset="0"/>
            </a:endParaRPr>
          </a:p>
          <a:p>
            <a:pPr marL="64008" indent="0" algn="just">
              <a:buNone/>
            </a:pPr>
            <a:r>
              <a:rPr lang="ru-RU" sz="1100" dirty="0" smtClean="0">
                <a:latin typeface="Arial Black" pitchFamily="34" charset="0"/>
              </a:rPr>
              <a:t>Благоустройство общественной территории в с. Юсьва ул. Советская, 31а, планируемое в три этапа</a:t>
            </a:r>
          </a:p>
        </p:txBody>
      </p:sp>
      <p:pic>
        <p:nvPicPr>
          <p:cNvPr id="50179" name="Picture 3" descr="C:\Users\user\Pictures\наб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7" y="1844824"/>
            <a:ext cx="121392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8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57166"/>
            <a:ext cx="7528350" cy="91159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7030A0"/>
                </a:solidFill>
              </a:rPr>
              <a:t>МУНИЦИПАЛЬНАЯ ПРОГРАММА «ЗАЩИТА НАСЕЛЕНИЯ И ТЕРРИТОРИИ ЮСЬВИНСКОГО МУНИЦИПАЛЬНОГО ОКРУГА ПЕРМСКОГО КРАЯ ОТ ЧРЕЗВЫЧАЙНЫХ СИТУАЦИЙ, ОБЕСПЕЧЕНИЕ ПОЖАРНОЙ БЕЗОПАСНОСТИ И БЕЗОПАСНОСТИ ЛЮДЕЙ НА ВОДНЫХ ОБЪЕКТАХ»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335361" y="1412776"/>
            <a:ext cx="727280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atin typeface="Arial Black" pitchFamily="34" charset="0"/>
              </a:rPr>
              <a:t>Обучение членов комиссии по ГО и РСЧС, противопожарная пропаганда и обучение населения мерам пожарной безопасности и безопасности на водных объектах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atin typeface="Arial Black" pitchFamily="34" charset="0"/>
              </a:rPr>
              <a:t>Обеспечение содержания муниципального казенного учреждения «ЕДДС» (40,0 штатных единиц персонала)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atin typeface="Arial Black" pitchFamily="34" charset="0"/>
              </a:rPr>
              <a:t>Обеспечение первичными мерами пожарной безопасности – опашка вокруг населенных пунктов при угрозе природных пожаров и создание в 2027 году муниципальной автоматизированной системы центрального оповещения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atin typeface="Arial Black" pitchFamily="34" charset="0"/>
              </a:rPr>
              <a:t>Противопожарное водоснабжение: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atin typeface="Arial Black" pitchFamily="34" charset="0"/>
              </a:rPr>
              <a:t>– расчистка от снега подъездов к источникам забора воды, проверка технического состояния пожарных гидрантов, потребление воды через пожарные гидранты и содержание искусственных противопожарных источников,</a:t>
            </a:r>
            <a:endParaRPr lang="ru-RU" sz="11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atin typeface="Arial Black" pitchFamily="34" charset="0"/>
              </a:rPr>
              <a:t>- обустройство пожарных водоемов с. Архангельское</a:t>
            </a:r>
            <a:r>
              <a:rPr lang="ru-RU" sz="1100" dirty="0">
                <a:latin typeface="Arial Black" pitchFamily="34" charset="0"/>
              </a:rPr>
              <a:t>, д. Логиново, </a:t>
            </a:r>
            <a:r>
              <a:rPr lang="ru-RU" sz="1100" dirty="0" smtClean="0">
                <a:latin typeface="Arial Black" pitchFamily="34" charset="0"/>
              </a:rPr>
              <a:t>д</a:t>
            </a:r>
            <a:r>
              <a:rPr lang="ru-RU" sz="1100" dirty="0">
                <a:latin typeface="Arial Black" pitchFamily="34" charset="0"/>
              </a:rPr>
              <a:t>. Кузьмино, д. </a:t>
            </a:r>
            <a:r>
              <a:rPr lang="ru-RU" sz="1100" dirty="0" err="1">
                <a:latin typeface="Arial Black" pitchFamily="34" charset="0"/>
              </a:rPr>
              <a:t>Дубленово</a:t>
            </a:r>
            <a:r>
              <a:rPr lang="ru-RU" sz="1100" dirty="0" smtClean="0">
                <a:latin typeface="Arial Black" pitchFamily="34" charset="0"/>
              </a:rPr>
              <a:t>, пожарных пирсов </a:t>
            </a:r>
            <a:r>
              <a:rPr lang="ru-RU" sz="1100" dirty="0">
                <a:latin typeface="Arial Black" pitchFamily="34" charset="0"/>
              </a:rPr>
              <a:t>с. Антипино, д. </a:t>
            </a:r>
            <a:r>
              <a:rPr lang="ru-RU" sz="1100" dirty="0" err="1">
                <a:latin typeface="Arial Black" pitchFamily="34" charset="0"/>
              </a:rPr>
              <a:t>Урманово</a:t>
            </a:r>
            <a:r>
              <a:rPr lang="ru-RU" sz="1100" dirty="0">
                <a:latin typeface="Arial Black" pitchFamily="34" charset="0"/>
              </a:rPr>
              <a:t>, с. </a:t>
            </a:r>
            <a:r>
              <a:rPr lang="ru-RU" sz="1100" dirty="0" smtClean="0">
                <a:latin typeface="Arial Black" pitchFamily="34" charset="0"/>
              </a:rPr>
              <a:t>Они, д. Подволошино</a:t>
            </a:r>
            <a:endParaRPr lang="ru-RU" sz="11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100" dirty="0" smtClean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atin typeface="Arial Black" pitchFamily="34" charset="0"/>
              </a:rPr>
              <a:t>Материальное стимулирование деятельности добровольных пожарных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atin typeface="Arial Black" pitchFamily="34" charset="0"/>
              </a:rPr>
              <a:t>Обеспечение материальными резервами пунктов временного размещения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atin typeface="Arial Black" pitchFamily="34" charset="0"/>
              </a:rPr>
              <a:t>Противопожарная пропаганда и обучение населения мерам пожарной безопасности и безопасности на водных объектах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dirty="0" smtClean="0">
                <a:latin typeface="Arial Black" pitchFamily="34" charset="0"/>
              </a:rPr>
              <a:t>Организация обустройства места массового отдыха на р. Кама в п. Пожва</a:t>
            </a: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02" name="Picture 2" descr="C:\Users\user\Pictures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100811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587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686" y="332656"/>
            <a:ext cx="7528350" cy="7920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7030A0"/>
                </a:solidFill>
              </a:rPr>
              <a:t>МУНИЦИПАЛЬНАЯ </a:t>
            </a:r>
            <a:r>
              <a:rPr lang="ru-RU" sz="1200" b="1" dirty="0" smtClean="0">
                <a:solidFill>
                  <a:srgbClr val="7030A0"/>
                </a:solidFill>
              </a:rPr>
              <a:t>АДРЕСНАЯ ПРОГРАММА </a:t>
            </a:r>
            <a:r>
              <a:rPr lang="ru-RU" sz="1200" b="1" dirty="0">
                <a:solidFill>
                  <a:srgbClr val="7030A0"/>
                </a:solidFill>
              </a:rPr>
              <a:t>«ПЕРЕСЕЛЕНИЕ ГРАЖДАН И СНОС ВЕТХИХ И (АВАРИЙНЫХ) ДОМОВ НА ТЕРРИТОРИИ ЮСЬВИНСКОГО МУНИЦИПАЛЬНОГО ОКРУГА ПЕРМСКОГО КРАЯ»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642607" y="1385188"/>
            <a:ext cx="664373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100" b="1" dirty="0" smtClean="0">
                <a:latin typeface="Arial Black" pitchFamily="34" charset="0"/>
              </a:rPr>
              <a:t>Расселение жилищного фонда на территории Пермского края, признанного аварийным после 1 января 2017 года, в рамках реализации региональной адресной программы:</a:t>
            </a:r>
          </a:p>
          <a:p>
            <a:pPr algn="just"/>
            <a:r>
              <a:rPr lang="ru-RU" sz="1100" dirty="0" smtClean="0">
                <a:latin typeface="Arial Black" pitchFamily="34" charset="0"/>
              </a:rPr>
              <a:t>- в </a:t>
            </a:r>
            <a:r>
              <a:rPr lang="ru-RU" sz="1100" dirty="0">
                <a:latin typeface="Arial Black" pitchFamily="34" charset="0"/>
              </a:rPr>
              <a:t>2026 году – </a:t>
            </a:r>
            <a:r>
              <a:rPr lang="ru-RU" sz="1100" dirty="0" smtClean="0">
                <a:latin typeface="Arial Black" pitchFamily="34" charset="0"/>
              </a:rPr>
              <a:t>расселение </a:t>
            </a:r>
            <a:r>
              <a:rPr lang="ru-RU" sz="1100" dirty="0">
                <a:latin typeface="Arial Black" pitchFamily="34" charset="0"/>
              </a:rPr>
              <a:t>многоквартирного дома по ул. Советская, 28 в с. Юсьва, площадью 324,7 </a:t>
            </a:r>
            <a:r>
              <a:rPr lang="ru-RU" sz="1100" dirty="0" err="1">
                <a:latin typeface="Arial Black" pitchFamily="34" charset="0"/>
              </a:rPr>
              <a:t>кв.м</a:t>
            </a:r>
            <a:r>
              <a:rPr lang="ru-RU" sz="1100" dirty="0">
                <a:latin typeface="Arial Black" pitchFamily="34" charset="0"/>
              </a:rPr>
              <a:t>. и 17 жителями. Планируется привлечь субсидию из бюджета Пермского края в сумме 4 898,16444 тыс. рублей, средства публично-правовой компании «Фонд развития территорий» в сумме 9 796,32888 тыс. рублей;</a:t>
            </a:r>
          </a:p>
          <a:p>
            <a:pPr algn="just"/>
            <a:r>
              <a:rPr lang="ru-RU" sz="1100" dirty="0">
                <a:latin typeface="Arial Black" pitchFamily="34" charset="0"/>
              </a:rPr>
              <a:t>- в 2027 году - </a:t>
            </a:r>
            <a:r>
              <a:rPr lang="ru-RU" sz="1100" dirty="0" smtClean="0">
                <a:latin typeface="Arial Black" pitchFamily="34" charset="0"/>
              </a:rPr>
              <a:t>расселение </a:t>
            </a:r>
            <a:r>
              <a:rPr lang="ru-RU" sz="1100" dirty="0">
                <a:latin typeface="Arial Black" pitchFamily="34" charset="0"/>
              </a:rPr>
              <a:t>многоквартирного домов по ул. Попова, 26 и ул. Дружбы, 38 в с. Юсьва, площадью 698,4 </a:t>
            </a:r>
            <a:r>
              <a:rPr lang="ru-RU" sz="1100" dirty="0" err="1">
                <a:latin typeface="Arial Black" pitchFamily="34" charset="0"/>
              </a:rPr>
              <a:t>кв.м</a:t>
            </a:r>
            <a:r>
              <a:rPr lang="ru-RU" sz="1100" dirty="0">
                <a:latin typeface="Arial Black" pitchFamily="34" charset="0"/>
              </a:rPr>
              <a:t>. и 31 жителей. Планируется привлечь субсидию из бюджета Пермского края в сумме 10 535,50368 тыс. рублей, средства публично-правовой компании «Фонд развития территорий» в сумме 21 071,00736 тыс. рублей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/>
          <a:srcRect l="63175" t="23932" r="8074" b="31624"/>
          <a:stretch>
            <a:fillRect/>
          </a:stretch>
        </p:blipFill>
        <p:spPr bwMode="auto">
          <a:xfrm>
            <a:off x="412363" y="1700808"/>
            <a:ext cx="936014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090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686" y="332656"/>
            <a:ext cx="7528350" cy="7920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7030A0"/>
                </a:solidFill>
              </a:rPr>
              <a:t>МУНИЦИПАЛЬНАЯ ПРОГРАММА </a:t>
            </a:r>
            <a:r>
              <a:rPr lang="ru-RU" sz="1200" b="1" dirty="0" smtClean="0">
                <a:solidFill>
                  <a:srgbClr val="7030A0"/>
                </a:solidFill>
              </a:rPr>
              <a:t>«РАСПОРЯЖЕНИЕ ЗЕМЕЛЬНЫМИ РЕСУРСАМИ В ЮСЬВИНСКОМ МУНИЦИПАЛЬНОМ ОКРУГЕ ПЕРМСКОГО КРАЯ»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642971" y="1378660"/>
            <a:ext cx="664373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200" b="1" dirty="0">
              <a:solidFill>
                <a:srgbClr val="7030A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b="1" dirty="0" smtClean="0">
                <a:latin typeface="Arial Black" pitchFamily="34" charset="0"/>
              </a:rPr>
              <a:t>Формирование земельных участков (проведение кадастровых работ в отношении: земельных участков под объектами недвижимости, находящимися в муниципальной собственности, земельных участков под автомобильными дорогами, земельных участков с целью проведения аукциона и без проведения торгов)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b="1" dirty="0">
              <a:latin typeface="Arial Black" pitchFamily="34" charset="0"/>
            </a:endParaRPr>
          </a:p>
          <a:p>
            <a:pPr algn="just"/>
            <a:r>
              <a:rPr lang="ru-RU" sz="1100" b="1" dirty="0" smtClean="0">
                <a:latin typeface="Arial Black" pitchFamily="34" charset="0"/>
              </a:rPr>
              <a:t>Разработка проектов межевания территории и проведение комплексных кадастровых работ:</a:t>
            </a:r>
          </a:p>
          <a:p>
            <a:pPr algn="just"/>
            <a:r>
              <a:rPr lang="ru-RU" sz="1100" b="1" dirty="0" smtClean="0">
                <a:latin typeface="Arial Black" pitchFamily="34" charset="0"/>
              </a:rPr>
              <a:t>- в </a:t>
            </a:r>
            <a:r>
              <a:rPr lang="ru-RU" sz="1100" dirty="0" smtClean="0">
                <a:latin typeface="Arial Black" pitchFamily="34" charset="0"/>
              </a:rPr>
              <a:t>2025 году - проведение комплексных  кадастровых работ </a:t>
            </a:r>
            <a:r>
              <a:rPr lang="ru-RU" sz="1100" dirty="0">
                <a:latin typeface="Arial Black" pitchFamily="34" charset="0"/>
              </a:rPr>
              <a:t>в 4 кварталах, расположенных на территории п. Пожва, 1 </a:t>
            </a:r>
            <a:r>
              <a:rPr lang="ru-RU" sz="1100" dirty="0" smtClean="0">
                <a:latin typeface="Arial Black" pitchFamily="34" charset="0"/>
              </a:rPr>
              <a:t>квартал - </a:t>
            </a:r>
            <a:r>
              <a:rPr lang="ru-RU" sz="1100" dirty="0">
                <a:latin typeface="Arial Black" pitchFamily="34" charset="0"/>
              </a:rPr>
              <a:t>с. Архангельское, 1 квартал </a:t>
            </a:r>
            <a:r>
              <a:rPr lang="ru-RU" sz="1100" dirty="0" smtClean="0">
                <a:latin typeface="Arial Black" pitchFamily="34" charset="0"/>
              </a:rPr>
              <a:t>- с</a:t>
            </a:r>
            <a:r>
              <a:rPr lang="ru-RU" sz="1100" dirty="0">
                <a:latin typeface="Arial Black" pitchFamily="34" charset="0"/>
              </a:rPr>
              <a:t>. </a:t>
            </a:r>
            <a:r>
              <a:rPr lang="ru-RU" sz="1100" dirty="0" err="1">
                <a:latin typeface="Arial Black" pitchFamily="34" charset="0"/>
              </a:rPr>
              <a:t>Крохалево</a:t>
            </a:r>
            <a:r>
              <a:rPr lang="ru-RU" sz="1100" dirty="0">
                <a:latin typeface="Arial Black" pitchFamily="34" charset="0"/>
              </a:rPr>
              <a:t>. Общая площадь кварталов 305,7 га;</a:t>
            </a:r>
          </a:p>
          <a:p>
            <a:pPr algn="just"/>
            <a:r>
              <a:rPr lang="ru-RU" sz="1100" dirty="0" smtClean="0">
                <a:latin typeface="Arial Black" pitchFamily="34" charset="0"/>
              </a:rPr>
              <a:t>- в 2026 году- проведение </a:t>
            </a:r>
            <a:r>
              <a:rPr lang="ru-RU" sz="1100" dirty="0">
                <a:latin typeface="Arial Black" pitchFamily="34" charset="0"/>
              </a:rPr>
              <a:t>комплексных  кадастровых работ </a:t>
            </a:r>
            <a:r>
              <a:rPr lang="ru-RU" sz="1100" dirty="0" smtClean="0">
                <a:latin typeface="Arial Black" pitchFamily="34" charset="0"/>
              </a:rPr>
              <a:t>в 1-ом квартале с. Купрос - площадь квартала 236,18га;</a:t>
            </a:r>
          </a:p>
          <a:p>
            <a:pPr algn="just"/>
            <a:r>
              <a:rPr lang="ru-RU" sz="1100" dirty="0" smtClean="0">
                <a:latin typeface="Arial Black" pitchFamily="34" charset="0"/>
              </a:rPr>
              <a:t>- в </a:t>
            </a:r>
            <a:r>
              <a:rPr lang="ru-RU" sz="1100" dirty="0">
                <a:latin typeface="Arial Black" pitchFamily="34" charset="0"/>
              </a:rPr>
              <a:t>2027 </a:t>
            </a:r>
            <a:r>
              <a:rPr lang="ru-RU" sz="1100" dirty="0" smtClean="0">
                <a:latin typeface="Arial Black" pitchFamily="34" charset="0"/>
              </a:rPr>
              <a:t>году - проведение </a:t>
            </a:r>
            <a:r>
              <a:rPr lang="ru-RU" sz="1100" dirty="0">
                <a:latin typeface="Arial Black" pitchFamily="34" charset="0"/>
              </a:rPr>
              <a:t>комплексных  кадастровых работ </a:t>
            </a:r>
            <a:r>
              <a:rPr lang="ru-RU" sz="1100" dirty="0" smtClean="0">
                <a:latin typeface="Arial Black" pitchFamily="34" charset="0"/>
              </a:rPr>
              <a:t>в </a:t>
            </a:r>
            <a:r>
              <a:rPr lang="ru-RU" sz="1100" dirty="0">
                <a:latin typeface="Arial Black" pitchFamily="34" charset="0"/>
              </a:rPr>
              <a:t>1-ом квартале с. Аксеново – площадь квартала 108,5 </a:t>
            </a:r>
            <a:r>
              <a:rPr lang="ru-RU" sz="1100" dirty="0" smtClean="0">
                <a:latin typeface="Arial Black" pitchFamily="34" charset="0"/>
              </a:rPr>
              <a:t>га)</a:t>
            </a:r>
            <a:endParaRPr lang="ru-RU" sz="1100" b="1" dirty="0" smtClean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1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b="1" dirty="0" smtClean="0">
                <a:latin typeface="Arial Black" pitchFamily="34" charset="0"/>
              </a:rPr>
              <a:t>Внесение изменений в генеральный план Юсьвинского МО ПК в связи с объединением, упразднением населенных пунктов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122413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9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67494"/>
            <a:ext cx="7128792" cy="92925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</a:rPr>
              <a:t>Поправки в доходную часть проекта решения о бюджете на 2025-2027 годы, подготовленного ко второму чтению</a:t>
            </a:r>
            <a:endParaRPr lang="ru-RU" sz="2000" dirty="0">
              <a:effectLst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858214"/>
              </p:ext>
            </p:extLst>
          </p:nvPr>
        </p:nvGraphicFramePr>
        <p:xfrm>
          <a:off x="457200" y="1484783"/>
          <a:ext cx="8363272" cy="236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936104"/>
                <a:gridCol w="1008112"/>
                <a:gridCol w="1008112"/>
                <a:gridCol w="936104"/>
                <a:gridCol w="936104"/>
                <a:gridCol w="936104"/>
              </a:tblGrid>
              <a:tr h="478526">
                <a:tc rowSpan="2"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источника доходов</a:t>
                      </a:r>
                      <a:endParaRPr lang="ru-RU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Предложения (+ увеличение, - уменьшение), тыс. рублей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ко второму чтению, тыс. рублей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1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</a:t>
                      </a:r>
                      <a:endParaRPr lang="ru-RU" sz="1200" dirty="0"/>
                    </a:p>
                  </a:txBody>
                  <a:tcPr anchor="ctr"/>
                </a:tc>
              </a:tr>
              <a:tr h="400220">
                <a:tc gridSpan="7">
                  <a:txBody>
                    <a:bodyPr/>
                    <a:lstStyle/>
                    <a:p>
                      <a:r>
                        <a:rPr kumimoji="0"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Согласно решению рабочей группы (предложение администрации) на основании постановления ППК от 25.11.2024 № 941-п "Об утверждении распределения иных межбюджетных трансфертов из бюджета Пермского края бюджетам муниципальных образований Пермского края на обеспечение условий для развития физической культуры и массового спорта на 2025 год":</a:t>
                      </a:r>
                      <a:endParaRPr lang="ru-RU" sz="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Иные межбюджетные трансферты на организацию занятий физической культурой в образовательных организациях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+360,55410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360,55410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9" y="184134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3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686" y="116632"/>
            <a:ext cx="7528350" cy="59203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7030A0"/>
                </a:solidFill>
              </a:rPr>
              <a:t>РАСХОДЫ БЮДЖЕТА В РАМКАХ НЕПРОГРАММНЫХ МЕРОПРИЯТИЙ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683567" y="624028"/>
            <a:ext cx="828091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100" b="1" dirty="0" smtClean="0">
                <a:latin typeface="Arial Black" pitchFamily="34" charset="0"/>
              </a:rPr>
              <a:t>Компенсационные выплаты 15-ти депутатам Думы Юсьвинского муниципального округа Пермского края, действующим на непостоянной основе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7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b="1" dirty="0" smtClean="0">
                <a:latin typeface="Arial Black" pitchFamily="34" charset="0"/>
              </a:rPr>
              <a:t>Обеспечение деятельности 2-х штатных единиц муниципальных служащих аппарата Думы Юсьвинского муниципального округа Пермского края, в том числе обеспечение перехода на отечественное программное обеспечение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7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b="1" dirty="0" smtClean="0">
                <a:latin typeface="Arial Black" pitchFamily="34" charset="0"/>
              </a:rPr>
              <a:t>Обеспечение деятельности муниципального казенного учреждения «Управление дорожного хозяйства и капитального строительства», в том числе 4,0 штатных единиц персонала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7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b="1" dirty="0">
                <a:latin typeface="Arial Black" pitchFamily="34" charset="0"/>
              </a:rPr>
              <a:t>Обеспечение деятельности муниципального казенного учреждения </a:t>
            </a:r>
            <a:r>
              <a:rPr lang="ru-RU" sz="1100" b="1" dirty="0" smtClean="0">
                <a:latin typeface="Arial Black" pitchFamily="34" charset="0"/>
              </a:rPr>
              <a:t>«Единый учетный центр», </a:t>
            </a:r>
            <a:r>
              <a:rPr lang="ru-RU" sz="1100" b="1" dirty="0">
                <a:latin typeface="Arial Black" pitchFamily="34" charset="0"/>
              </a:rPr>
              <a:t>в том числе </a:t>
            </a:r>
            <a:r>
              <a:rPr lang="ru-RU" sz="1100" b="1" dirty="0" smtClean="0">
                <a:latin typeface="Arial Black" pitchFamily="34" charset="0"/>
              </a:rPr>
              <a:t>41,25 </a:t>
            </a:r>
            <a:r>
              <a:rPr lang="ru-RU" sz="1100" b="1" dirty="0">
                <a:latin typeface="Arial Black" pitchFamily="34" charset="0"/>
              </a:rPr>
              <a:t>штатных единиц </a:t>
            </a:r>
            <a:r>
              <a:rPr lang="ru-RU" sz="1100" b="1" dirty="0" smtClean="0">
                <a:latin typeface="Arial Black" pitchFamily="34" charset="0"/>
              </a:rPr>
              <a:t>персонала, в том числе администрирование </a:t>
            </a:r>
            <a:r>
              <a:rPr lang="ru-RU" sz="1100" dirty="0" smtClean="0">
                <a:latin typeface="Arial Black" pitchFamily="34" charset="0"/>
              </a:rPr>
              <a:t>(начисление) </a:t>
            </a:r>
            <a:r>
              <a:rPr lang="ru-RU" sz="1100" dirty="0">
                <a:latin typeface="Arial Black" pitchFamily="34" charset="0"/>
              </a:rPr>
              <a:t>компенсации части родительской </a:t>
            </a:r>
            <a:r>
              <a:rPr lang="ru-RU" sz="1100" dirty="0" smtClean="0">
                <a:latin typeface="Arial Black" pitchFamily="34" charset="0"/>
              </a:rPr>
              <a:t>платы, </a:t>
            </a:r>
            <a:r>
              <a:rPr lang="ru-RU" sz="1100" dirty="0">
                <a:latin typeface="Arial Black" pitchFamily="34" charset="0"/>
              </a:rPr>
              <a:t>мер социальной поддержки педагогическим </a:t>
            </a:r>
            <a:r>
              <a:rPr lang="ru-RU" sz="1100" dirty="0" smtClean="0">
                <a:latin typeface="Arial Black" pitchFamily="34" charset="0"/>
              </a:rPr>
              <a:t>работникам, мер социальной поддержки педагогическим работникам по оплате ЖКУ, оказание бухгалтерских </a:t>
            </a:r>
            <a:r>
              <a:rPr lang="ru-RU" sz="1100" dirty="0">
                <a:latin typeface="Arial Black" pitchFamily="34" charset="0"/>
              </a:rPr>
              <a:t>услуг общеобразовательным учреждениям и учреждениям дошкольного </a:t>
            </a:r>
            <a:r>
              <a:rPr lang="ru-RU" sz="1100" dirty="0" smtClean="0">
                <a:latin typeface="Arial Black" pitchFamily="34" charset="0"/>
              </a:rPr>
              <a:t>образования</a:t>
            </a:r>
            <a:endParaRPr lang="ru-RU" sz="1100" b="1" dirty="0" smtClean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7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b="1" dirty="0">
                <a:latin typeface="Arial Black" pitchFamily="34" charset="0"/>
              </a:rPr>
              <a:t>Обеспечение деятельности муниципального казенного учреждения «Единый </a:t>
            </a:r>
            <a:r>
              <a:rPr lang="ru-RU" sz="1100" b="1" dirty="0" smtClean="0">
                <a:latin typeface="Arial Black" pitchFamily="34" charset="0"/>
              </a:rPr>
              <a:t>сервисный центр</a:t>
            </a:r>
            <a:r>
              <a:rPr lang="ru-RU" sz="1100" b="1" dirty="0">
                <a:latin typeface="Arial Black" pitchFamily="34" charset="0"/>
              </a:rPr>
              <a:t>», в том числе </a:t>
            </a:r>
            <a:r>
              <a:rPr lang="ru-RU" sz="1100" b="1" dirty="0" smtClean="0">
                <a:latin typeface="Arial Black" pitchFamily="34" charset="0"/>
              </a:rPr>
              <a:t>41,75 </a:t>
            </a:r>
            <a:r>
              <a:rPr lang="ru-RU" sz="1100" b="1" dirty="0">
                <a:latin typeface="Arial Black" pitchFamily="34" charset="0"/>
              </a:rPr>
              <a:t>штатных единиц </a:t>
            </a:r>
            <a:r>
              <a:rPr lang="ru-RU" sz="1100" b="1" dirty="0" smtClean="0">
                <a:latin typeface="Arial Black" pitchFamily="34" charset="0"/>
              </a:rPr>
              <a:t>персонала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7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b="1" dirty="0" smtClean="0">
                <a:latin typeface="Arial Black" pitchFamily="34" charset="0"/>
              </a:rPr>
              <a:t>Подготовка котельных к отопительному сезону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7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b="1" dirty="0" smtClean="0">
                <a:latin typeface="Arial Black" pitchFamily="34" charset="0"/>
              </a:rPr>
              <a:t>Мероприятия по реализации государственных полномочий по обращению с животными без владельцев, администрирование полномочий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7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b="1" dirty="0" smtClean="0">
                <a:latin typeface="Arial Black" pitchFamily="34" charset="0"/>
              </a:rPr>
              <a:t>Резервный фонд администрации Юсьвинского муниципального округа Пермского края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7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b="1" dirty="0" smtClean="0">
                <a:latin typeface="Arial Black" pitchFamily="34" charset="0"/>
              </a:rPr>
              <a:t>Представительские расходы и иные расходы, связанные с представительской деятельностью органов местного самоуправления (администрации Юсьвинского МО ПК и Думы Юсьвинского МО ПК)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700" b="1" dirty="0" smtClean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b="1" dirty="0" smtClean="0">
                <a:latin typeface="Arial Black" pitchFamily="34" charset="0"/>
              </a:rPr>
              <a:t>Предоставление субсидии некоммерческим организациям на проведение общественно-значимых мероприятий с людьми пожилого возраста</a:t>
            </a:r>
            <a:endParaRPr lang="ru-RU" sz="11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7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b="1" dirty="0" smtClean="0">
                <a:latin typeface="Arial Black" pitchFamily="34" charset="0"/>
              </a:rPr>
              <a:t>Расходы на уплату членского взноса в Совет муниципальных </a:t>
            </a:r>
            <a:r>
              <a:rPr lang="ru-RU" sz="1100" b="1" dirty="0" smtClean="0">
                <a:latin typeface="Arial Black" pitchFamily="34" charset="0"/>
              </a:rPr>
              <a:t>образований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7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b="1" dirty="0">
                <a:latin typeface="Arial Black" pitchFamily="34" charset="0"/>
              </a:rPr>
              <a:t>Установка </a:t>
            </a:r>
            <a:r>
              <a:rPr lang="ru-RU" sz="1100" b="1" dirty="0" smtClean="0">
                <a:latin typeface="Arial Black" pitchFamily="34" charset="0"/>
              </a:rPr>
              <a:t>5-ти новогодних елок на </a:t>
            </a:r>
            <a:r>
              <a:rPr lang="ru-RU" sz="1100" b="1" dirty="0">
                <a:latin typeface="Arial Black" pitchFamily="34" charset="0"/>
              </a:rPr>
              <a:t>территории Юсьвинского муниципального округа Пермского </a:t>
            </a:r>
            <a:r>
              <a:rPr lang="ru-RU" sz="1100" b="1" dirty="0" smtClean="0">
                <a:latin typeface="Arial Black" pitchFamily="34" charset="0"/>
              </a:rPr>
              <a:t>края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700" b="1" dirty="0">
              <a:latin typeface="Arial Black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100" b="1" dirty="0">
                <a:latin typeface="Arial Black" pitchFamily="34" charset="0"/>
              </a:rPr>
              <a:t>Подготовительные работы по мероприятию "Строительство интерната </a:t>
            </a:r>
            <a:r>
              <a:rPr lang="ru-RU" sz="1100" b="1" dirty="0" err="1">
                <a:latin typeface="Arial Black" pitchFamily="34" charset="0"/>
              </a:rPr>
              <a:t>Майкорская</a:t>
            </a:r>
            <a:r>
              <a:rPr lang="ru-RU" sz="1100" b="1" dirty="0">
                <a:latin typeface="Arial Black" pitchFamily="34" charset="0"/>
              </a:rPr>
              <a:t> ОШИ Юсьвинского муниципального округа"</a:t>
            </a:r>
            <a:endParaRPr lang="ru-RU" sz="1100" b="1" dirty="0" smtClean="0">
              <a:latin typeface="Arial Black" pitchFamily="34" charset="0"/>
            </a:endParaRPr>
          </a:p>
        </p:txBody>
      </p:sp>
      <p:pic>
        <p:nvPicPr>
          <p:cNvPr id="14" name="Рисунок 13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" y="116632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442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23224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3" name="Рисунок 2" descr="C:\Users\user\AppData\Local\Temp\Rar$DIa9756.27151\герб юсьва 2021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76064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99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67494"/>
            <a:ext cx="7128792" cy="92925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</a:rPr>
              <a:t>Поправки в доходную часть проекта решения о бюджете на 2025-2027 годы, подготовленного ко второму чтению</a:t>
            </a:r>
            <a:endParaRPr lang="ru-RU" sz="2000" dirty="0">
              <a:effectLst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152966"/>
              </p:ext>
            </p:extLst>
          </p:nvPr>
        </p:nvGraphicFramePr>
        <p:xfrm>
          <a:off x="457200" y="1484783"/>
          <a:ext cx="8363272" cy="344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936104"/>
                <a:gridCol w="1008112"/>
                <a:gridCol w="1008112"/>
                <a:gridCol w="936104"/>
                <a:gridCol w="936104"/>
                <a:gridCol w="936104"/>
              </a:tblGrid>
              <a:tr h="478526">
                <a:tc rowSpan="2"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источника доходов</a:t>
                      </a:r>
                      <a:endParaRPr lang="ru-RU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Предложения (+ увеличение, - уменьшение), тыс. рублей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ко второму чтению, тыс. рублей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1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</a:t>
                      </a:r>
                      <a:endParaRPr lang="ru-RU" sz="1200" dirty="0"/>
                    </a:p>
                  </a:txBody>
                  <a:tcPr anchor="ctr"/>
                </a:tc>
              </a:tr>
              <a:tr h="400220">
                <a:tc gridSpan="7">
                  <a:txBody>
                    <a:bodyPr/>
                    <a:lstStyle/>
                    <a:p>
                      <a:r>
                        <a:rPr kumimoji="0"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Согласно методике планирования бюджетных ассигнований - уточнение до пяти знаков после запятой:</a:t>
                      </a:r>
                      <a:endParaRPr lang="ru-RU" sz="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Субсидии бюджетам муниципальных округов на реализацию программ формирования современной городской среды (не софинансируемые из федерального бюджета)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+0,03943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+0,0393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+0,03943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2 083,43943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2 083,43943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2 083,43943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75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Межбюджетные трансферты, передаваемые бюджетам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+0,04980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+0,04980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428,48340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518,04980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518,04980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9" y="184134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4134"/>
            <a:ext cx="8607330" cy="653101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Объем прогнозируемого поступления доходов:</a:t>
            </a:r>
            <a:br>
              <a:rPr lang="ru-RU" sz="3100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2025 году – 1 </a:t>
            </a: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168,3 </a:t>
            </a: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в 2026 году –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916,5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в 2027 году –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934,3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2025 году: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104,7 млн. руб. - налоговые и неналоговые доходы  </a:t>
            </a:r>
            <a:b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410,5 млн. руб. - дотации</a:t>
            </a:r>
            <a:b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653,1 </a:t>
            </a: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млн. руб. - иные МБТ , субсидии,  субвенции </a:t>
            </a: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979712" y="3933056"/>
            <a:ext cx="2160240" cy="780688"/>
          </a:xfrm>
          <a:prstGeom prst="downArrow">
            <a:avLst>
              <a:gd name="adj1" fmla="val 50000"/>
              <a:gd name="adj2" fmla="val 68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1331641" y="4652963"/>
            <a:ext cx="381642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доля дотаций в объеме собственных доходов окружного бюджета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79,6%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2024 году – 76,7%)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Содержимое 4" descr="clip_image0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581129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173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556326"/>
              </p:ext>
            </p:extLst>
          </p:nvPr>
        </p:nvGraphicFramePr>
        <p:xfrm>
          <a:off x="5497513" y="4200525"/>
          <a:ext cx="332740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Лист" r:id="rId6" imgW="4590955" imgH="3057662" progId="Excel.Sheet.8">
                  <p:embed/>
                </p:oleObj>
              </mc:Choice>
              <mc:Fallback>
                <p:oleObj name="Лист" r:id="rId6" imgW="4590955" imgH="305766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4200525"/>
                        <a:ext cx="3327400" cy="221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 descr="C:\Users\user\AppData\Local\Temp\Rar$DIa9756.27151\герб юсьва 2021 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9" y="184134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4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4134"/>
            <a:ext cx="8607330" cy="653101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Объем прогнозируемого поступления доходов:</a:t>
            </a:r>
            <a:br>
              <a:rPr lang="ru-RU" sz="3100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2025 году – 1 168,3 млн. руб.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 в 2026 году – 916,5 млн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                                                     в 2027 году – 934,3 млн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году: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108,9 млн. руб. - налоговые и неналоговые доходы  </a:t>
            </a:r>
            <a:b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368,2 млн. руб. - дотации</a:t>
            </a:r>
            <a:b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439,4 </a:t>
            </a: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млн. руб. - иные МБТ , субсидии,  субвенции </a:t>
            </a: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979712" y="3933056"/>
            <a:ext cx="2160240" cy="780688"/>
          </a:xfrm>
          <a:prstGeom prst="downArrow">
            <a:avLst>
              <a:gd name="adj1" fmla="val 50000"/>
              <a:gd name="adj2" fmla="val 68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1331641" y="4652963"/>
            <a:ext cx="381642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доля дотаций в объеме собственных доходов окружного бюджета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77,2%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2025 году – 79,2%)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Содержимое 4" descr="clip_image0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581129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173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500506"/>
              </p:ext>
            </p:extLst>
          </p:nvPr>
        </p:nvGraphicFramePr>
        <p:xfrm>
          <a:off x="5497513" y="4200525"/>
          <a:ext cx="332740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Лист" r:id="rId6" imgW="4590955" imgH="3057662" progId="Excel.Sheet.8">
                  <p:embed/>
                </p:oleObj>
              </mc:Choice>
              <mc:Fallback>
                <p:oleObj name="Лист" r:id="rId6" imgW="4590955" imgH="305766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4200525"/>
                        <a:ext cx="3327400" cy="221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 descr="C:\Users\user\AppData\Local\Temp\Rar$DIa9756.27151\герб юсьва 2021 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9" y="184134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7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4134"/>
            <a:ext cx="8607330" cy="653101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Объем прогнозируемого поступления доходов:</a:t>
            </a:r>
            <a:br>
              <a:rPr lang="ru-RU" sz="3100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2025 году – 1 168,3 млн. руб.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 в 2026 году – 916,5 млн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                                                     в 2027 году – 934,3 млн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году: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113,5 млн. руб. - налоговые и неналоговые доходы  </a:t>
            </a:r>
            <a:b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404,8 млн. руб. - дотации</a:t>
            </a:r>
            <a:b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416,0 </a:t>
            </a:r>
            <a:r>
              <a:rPr lang="ru-RU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млн. руб. - иные МБТ , субсидии,  субвенции </a:t>
            </a: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979712" y="3933056"/>
            <a:ext cx="2160240" cy="780688"/>
          </a:xfrm>
          <a:prstGeom prst="downArrow">
            <a:avLst>
              <a:gd name="adj1" fmla="val 50000"/>
              <a:gd name="adj2" fmla="val 68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1331641" y="4652963"/>
            <a:ext cx="381642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доля дотаций в объеме собственных доходов окружного бюджета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78,1%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2026 году – 77,2%)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Содержимое 4" descr="clip_image0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581129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173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178167"/>
              </p:ext>
            </p:extLst>
          </p:nvPr>
        </p:nvGraphicFramePr>
        <p:xfrm>
          <a:off x="5497513" y="4200525"/>
          <a:ext cx="332740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Лист" r:id="rId6" imgW="4590955" imgH="3057662" progId="Excel.Sheet.8">
                  <p:embed/>
                </p:oleObj>
              </mc:Choice>
              <mc:Fallback>
                <p:oleObj name="Лист" r:id="rId6" imgW="4590955" imgH="305766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4200525"/>
                        <a:ext cx="3327400" cy="221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 descr="C:\Users\user\AppData\Local\Temp\Rar$DIa9756.27151\герб юсьва 2021 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9" y="184134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3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28600"/>
            <a:ext cx="7353326" cy="9144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доходной части бюджета Юсьвинского муниципального округа Пермского края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1863952"/>
              </p:ext>
            </p:extLst>
          </p:nvPr>
        </p:nvGraphicFramePr>
        <p:xfrm>
          <a:off x="642910" y="1643050"/>
          <a:ext cx="8286808" cy="4450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C:\Users\user\AppData\Local\Temp\Rar$DIa9756.27151\герб юсьва 2021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9" y="188639"/>
            <a:ext cx="419100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470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25882</TotalTime>
  <Words>6211</Words>
  <Application>Microsoft Office PowerPoint</Application>
  <PresentationFormat>Экран (4:3)</PresentationFormat>
  <Paragraphs>895</Paragraphs>
  <Slides>41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Яркая</vt:lpstr>
      <vt:lpstr>Лист Microsoft Excel 97-2003</vt:lpstr>
      <vt:lpstr>     О бюджете Юсьвинского муниципального округа Пермского края на 2025– 2027 годы</vt:lpstr>
      <vt:lpstr>Поправки в доходную часть проекта решения о бюджете на 2025-2027 годы, подготовленного ко второму чтению</vt:lpstr>
      <vt:lpstr>Поправки в доходную часть проекта решения о бюджете на 2025-2027 годы, подготовленного ко второму чтению</vt:lpstr>
      <vt:lpstr>Поправки в доходную часть проекта решения о бюджете на 2025-2027 годы, подготовленного ко второму чтению</vt:lpstr>
      <vt:lpstr>Поправки в доходную часть проекта решения о бюджете на 2025-2027 годы, подготовленного ко второму чтению</vt:lpstr>
      <vt:lpstr>  Объем прогнозируемого поступления доходов: в 2025 году – 1 168,3 млн. руб.  в 2026 году – 916,5 млн. руб.                                                       в 2027 году – 934,3 млн. руб. в 2025 году: 104,7 млн. руб. - налоговые и неналоговые доходы   410,5 млн. руб. - дотации 653,1 млн. руб. - иные МБТ , субсидии,  субвенции      </vt:lpstr>
      <vt:lpstr>  Объем прогнозируемого поступления доходов: в 2025 году – 1 168,3 млн. руб.  в 2026 году – 916,5 млн. руб.                                                       в 2027 году – 934,3 млн. руб. в 2026 году: 108,9 млн. руб. - налоговые и неналоговые доходы   368,2 млн. руб. - дотации 439,4 млн. руб. - иные МБТ , субсидии,  субвенции      </vt:lpstr>
      <vt:lpstr>  Объем прогнозируемого поступления доходов: в 2025 году – 1 168,3 млн. руб.  в 2026 году – 916,5 млн. руб.                                                       в 2027 году – 934,3 млн. руб. в 2027 году: 113,5 млн. руб. - налоговые и неналоговые доходы   404,8 млн. руб. - дотации 416,0 млн. руб. - иные МБТ , субсидии,  субвенции      </vt:lpstr>
      <vt:lpstr>Структура доходной части бюджета Юсьвинского муниципального округа Пермского края</vt:lpstr>
      <vt:lpstr>Структура налоговых и неналоговых доходов бюджета Юсьвинского муниципального округа Пермского края на 2025 год</vt:lpstr>
      <vt:lpstr>Динамика изменений собственных доходов бюджета Юсьвинского муниципального округа Пермского края</vt:lpstr>
      <vt:lpstr>Основные параметры бюджета Юсьвинского муниципального округа Пермского края</vt:lpstr>
      <vt:lpstr>Выполнение обязательств в соответствии с условиями заключенного с Минфином ПК Соглашения о предоставлении дотаций</vt:lpstr>
      <vt:lpstr>Выполнение обязательств в соответствии с условиями заключенного с Минфином ПК Соглашения о предоставлении дотаций</vt:lpstr>
      <vt:lpstr>Выполнение обязательств в соответствии с условиями заключенного с Минфином ПК Соглашения о предоставлении дотаций</vt:lpstr>
      <vt:lpstr>Оптимизация количества муниципальных учреждений</vt:lpstr>
      <vt:lpstr>Презентация PowerPoint</vt:lpstr>
      <vt:lpstr>Презентация PowerPoint</vt:lpstr>
      <vt:lpstr>Дорожный фонд Юсьвинского муниципального округа Пермского края</vt:lpstr>
      <vt:lpstr>Планирование условно утверждаемых расходов</vt:lpstr>
      <vt:lpstr>Участие в реализации федеральных проектов в рамках национальных проектов</vt:lpstr>
      <vt:lpstr>МУНИЦИПАЛЬНАЯ ПРОГРАММА «МУНИЦЙИПАЛЬНОЕ УПРАВЛЕНИЕ В ЮСЬВИНСКОМ МУНИЦИПАЛЬНОМ ОКРУГЕ ПЕРМСКОГО КРАЯ»</vt:lpstr>
      <vt:lpstr>МУНИЦИПАЛЬНАЯ ПРОГРАММА «ОБРАЗОВАНИЕ В ЮСЬВИНСКОМ МУНИЦИПАЛЬНОМ ОКРУГЕ ПЕРМСКОГО КРАЯ»</vt:lpstr>
      <vt:lpstr>МУНИЦИПАЛЬНАЯ ПРОГРАММА «РАЗВИТИЕ ОБРАЗОВАНИЯ В ЮСЬВИНСКОМ МУНИЦИПАЛЬНОМ ОКРУГЕ ПЕРМСКОГО КРАЯ»</vt:lpstr>
      <vt:lpstr>МУНИЦИПАЛЬНАЯ ПРОГРАММА «УЛУЧШЕНИЕ ЖИЛИЩНЫХ УСЛОВИЙ ГРАЖДАН, ПРОЖИВАЮЩИХ В ЮСЬВИНСКОМ МУНИЦИПАЛЬНОМ ОКРУГЕ ПЕРМСКОГО КРАЯ»</vt:lpstr>
      <vt:lpstr>МУНИЦИПАЛЬНАЯ ПРОГРАММА «УПРАВЛЕНИЕ МУНИЦИПАЛЬНЫМ ИМУЩЕСТВОМ ЮСЬВИНСКОГО МУНИЦИПАЛЬНОГО ОКРУГА ПЕРМСКОГО КРАЯ»</vt:lpstr>
      <vt:lpstr>МУНИЦИПАЛЬНАЯ ПРОГРАММА «РАЗВИТИЕ КУЛЬТУРЫ, ИСКУССТВА И МОЛОДЕЖНОЙ ПОЛИТИКИ В ЮСЬВИНСКОМ МУНИЦИПАЛЬНОМ ОКРУГЕ ПЕРМСКОГО КРАЯ»</vt:lpstr>
      <vt:lpstr>МУНИЦИПАЛЬНАЯ ПРОГРАММА «РАЗВИТИЕ КУЛЬТУРЫ, ИСКУССТВА И МОЛОДЕЖНОЙ ПОЛИТИКИ В ЮСЬВИНСКОМ МУНИЦИПАЛЬНОМ ОКРУГЕ ПЕРМСКОГО КРАЯ»</vt:lpstr>
      <vt:lpstr>МУНИЦИПАЛЬНАЯ ПРОГРАММА «РАЗВИТИЕ ФИЗИЧЕСКОЙ КУЛЬТУРЫ И СПОРТА В ЮСЬВИНСКОМ МУНИЦИПАЛЬНОМ ОКРУГЕ ПЕРМСКОГО КРАЯ»</vt:lpstr>
      <vt:lpstr>МУНИЦИПАЛЬНАЯ ПРОГРАММА «ОБЕСПЕЧЕНИЕ ОБЩЕСТВЕННОЙ БЕЗОПАСНОСТИ НА ТЕРРИТОРИИ ЮСЬВИНСКОГО МУНИЦИПАЛЬНОГО ОКРУГА ПЕРМСКОГО КРАЯ»</vt:lpstr>
      <vt:lpstr>МУНИЦИПАЛЬНАЯ ПРОГРАММА «ЭКОНОМИЧЕСКОЕ РАЗВИТИЕ ЮСЬВИНСКОГО МУНИЦИПАЛЬНОГО ОКРУГА ПЕРМСКОГО КРАЯ»</vt:lpstr>
      <vt:lpstr>МУНИЦИПАЛЬНАЯ ПРОГРАММА «ТЕРРИТОРИАЛЬНОЕ РАЗВИТИЕ ЮСЬВИНСКОГО МУНИЦИПАЛЬНОГО ОКРУГА ПЕРМСКОГО КРАЯ»</vt:lpstr>
      <vt:lpstr>МУНИЦИПАЛЬНАЯ ПРОГРАММА «ТЕРРИТОРИАЛЬНОЕ РАЗВИТИЕ ЮСЬВИНСКОГО МУНИЦИПАЛЬНОГО ОКРУГА ПЕРМСКОГО КРАЯ»</vt:lpstr>
      <vt:lpstr>МУНИЦИПАЛЬНАЯ ПРОГРАММА «РАЗВИТИЕ ТРАНСПОРТНОЙ СИСТЕМЫ ЮСЬВИНСКОГО МУНИЦИПАЛЬНОГО ОКРУГА ПЕРМСКОГО КРАЯ»</vt:lpstr>
      <vt:lpstr>МУНИЦИПАЛЬНАЯ ПРОГРАММА «РАЗВИТИЕ ТРАНСПОРТНОЙ СИСТЕМЫ ЮСЬВИНСКОГО МУНИЦИПАЛЬНОГО ОКРУГА ПЕРМСКОГО КРАЯ»</vt:lpstr>
      <vt:lpstr>МУНИЦИПАЛЬНАЯ ПРОГРАММА «ФОРМИРОВАНИЕ КОМФОРТНОЙ ГОРОДСКОЙ СРЕДЫ НА ТЕРРИТОРИИ ЮСЬВИНСКОГО МУНИЦИПАЛЬНОГО ОКРУГА ПЕРМСКОГО КРАЯ»</vt:lpstr>
      <vt:lpstr>МУНИЦИПАЛЬНАЯ ПРОГРАММА «ЗАЩИТА НАСЕЛЕНИЯ И ТЕРРИТОРИИ ЮСЬВИНСКОГО МУНИЦИПАЛЬНОГО ОКРУГА ПЕРМСКОГО КРАЯ ОТ ЧРЕЗВЫЧАЙНЫХ СИТУАЦИЙ, ОБЕСПЕЧЕНИЕ ПОЖАРНОЙ БЕЗОПАСНОСТИ И БЕЗОПАСНОСТИ ЛЮДЕЙ НА ВОДНЫХ ОБЪЕКТАХ»</vt:lpstr>
      <vt:lpstr>МУНИЦИПАЛЬНАЯ АДРЕСНАЯ ПРОГРАММА «ПЕРЕСЕЛЕНИЕ ГРАЖДАН И СНОС ВЕТХИХ И (АВАРИЙНЫХ) ДОМОВ НА ТЕРРИТОРИИ ЮСЬВИНСКОГО МУНИЦИПАЛЬНОГО ОКРУГА ПЕРМСКОГО КРАЯ»</vt:lpstr>
      <vt:lpstr>МУНИЦИПАЛЬНАЯ ПРОГРАММА «РАСПОРЯЖЕНИЕ ЗЕМЕЛЬНЫМИ РЕСУРСАМИ В ЮСЬВИНСКОМ МУНИЦИПАЛЬНОМ ОКРУГЕ ПЕРМСКОГО КРАЯ»</vt:lpstr>
      <vt:lpstr>РАСХОДЫ БЮДЖЕТА В РАМКАХ НЕПРОГРАММНЫХ МЕРОПРИЯТИЙ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бюджете на 2020 – 2022 гг. Главное.</dc:title>
  <dc:creator>ХорошеваГМ</dc:creator>
  <cp:lastModifiedBy>admin</cp:lastModifiedBy>
  <cp:revision>639</cp:revision>
  <cp:lastPrinted>2024-11-14T13:29:10Z</cp:lastPrinted>
  <dcterms:created xsi:type="dcterms:W3CDTF">2020-01-03T07:38:00Z</dcterms:created>
  <dcterms:modified xsi:type="dcterms:W3CDTF">2024-12-11T09:06:33Z</dcterms:modified>
</cp:coreProperties>
</file>