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69"/>
  </p:notesMasterIdLst>
  <p:handoutMasterIdLst>
    <p:handoutMasterId r:id="rId70"/>
  </p:handoutMasterIdLst>
  <p:sldIdLst>
    <p:sldId id="256" r:id="rId2"/>
    <p:sldId id="257" r:id="rId3"/>
    <p:sldId id="289" r:id="rId4"/>
    <p:sldId id="295" r:id="rId5"/>
    <p:sldId id="292" r:id="rId6"/>
    <p:sldId id="356" r:id="rId7"/>
    <p:sldId id="357" r:id="rId8"/>
    <p:sldId id="290" r:id="rId9"/>
    <p:sldId id="275" r:id="rId10"/>
    <p:sldId id="280" r:id="rId11"/>
    <p:sldId id="278" r:id="rId12"/>
    <p:sldId id="276" r:id="rId13"/>
    <p:sldId id="283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8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9" r:id="rId35"/>
    <p:sldId id="321" r:id="rId36"/>
    <p:sldId id="322" r:id="rId37"/>
    <p:sldId id="324" r:id="rId38"/>
    <p:sldId id="325" r:id="rId39"/>
    <p:sldId id="327" r:id="rId40"/>
    <p:sldId id="328" r:id="rId41"/>
    <p:sldId id="326" r:id="rId42"/>
    <p:sldId id="330" r:id="rId43"/>
    <p:sldId id="329" r:id="rId44"/>
    <p:sldId id="340" r:id="rId45"/>
    <p:sldId id="331" r:id="rId46"/>
    <p:sldId id="332" r:id="rId47"/>
    <p:sldId id="333" r:id="rId48"/>
    <p:sldId id="341" r:id="rId49"/>
    <p:sldId id="334" r:id="rId50"/>
    <p:sldId id="337" r:id="rId51"/>
    <p:sldId id="338" r:id="rId52"/>
    <p:sldId id="339" r:id="rId53"/>
    <p:sldId id="342" r:id="rId54"/>
    <p:sldId id="293" r:id="rId55"/>
    <p:sldId id="343" r:id="rId56"/>
    <p:sldId id="344" r:id="rId57"/>
    <p:sldId id="345" r:id="rId58"/>
    <p:sldId id="346" r:id="rId59"/>
    <p:sldId id="347" r:id="rId60"/>
    <p:sldId id="348" r:id="rId61"/>
    <p:sldId id="349" r:id="rId62"/>
    <p:sldId id="350" r:id="rId63"/>
    <p:sldId id="351" r:id="rId64"/>
    <p:sldId id="354" r:id="rId65"/>
    <p:sldId id="358" r:id="rId66"/>
    <p:sldId id="355" r:id="rId67"/>
    <p:sldId id="353" r:id="rId68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085020E-F7AA-4792-8D6E-9E4B35D404B1}">
          <p14:sldIdLst>
            <p14:sldId id="256"/>
            <p14:sldId id="257"/>
            <p14:sldId id="289"/>
            <p14:sldId id="295"/>
            <p14:sldId id="292"/>
            <p14:sldId id="356"/>
            <p14:sldId id="357"/>
            <p14:sldId id="290"/>
            <p14:sldId id="275"/>
            <p14:sldId id="280"/>
            <p14:sldId id="278"/>
            <p14:sldId id="276"/>
            <p14:sldId id="283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9"/>
            <p14:sldId id="321"/>
            <p14:sldId id="322"/>
            <p14:sldId id="324"/>
            <p14:sldId id="325"/>
            <p14:sldId id="327"/>
            <p14:sldId id="328"/>
            <p14:sldId id="326"/>
            <p14:sldId id="330"/>
            <p14:sldId id="329"/>
            <p14:sldId id="340"/>
            <p14:sldId id="331"/>
            <p14:sldId id="332"/>
            <p14:sldId id="333"/>
            <p14:sldId id="341"/>
            <p14:sldId id="334"/>
            <p14:sldId id="337"/>
            <p14:sldId id="338"/>
          </p14:sldIdLst>
        </p14:section>
        <p14:section name="Раздел без заголовка" id="{DBA955E3-19BC-44BD-9634-94106F5D0E2F}">
          <p14:sldIdLst>
            <p14:sldId id="339"/>
            <p14:sldId id="342"/>
            <p14:sldId id="293"/>
            <p14:sldId id="343"/>
            <p14:sldId id="344"/>
            <p14:sldId id="345"/>
            <p14:sldId id="346"/>
          </p14:sldIdLst>
        </p14:section>
        <p14:section name="Раздел без заголовка" id="{3763D712-6299-4609-8A52-52C4A7E71540}">
          <p14:sldIdLst>
            <p14:sldId id="347"/>
            <p14:sldId id="348"/>
            <p14:sldId id="349"/>
            <p14:sldId id="350"/>
            <p14:sldId id="351"/>
            <p14:sldId id="354"/>
            <p14:sldId id="358"/>
            <p14:sldId id="355"/>
            <p14:sldId id="35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E0FB"/>
    <a:srgbClr val="87D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70" autoAdjust="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11536918303851E-4"/>
          <c:y val="0"/>
          <c:w val="0.79239978845325731"/>
          <c:h val="0.93742790833698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Первоначальный бюджет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524741511732854E-2"/>
                  <c:y val="-5.18733212649574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871 028,3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2879872851593181E-3"/>
                  <c:y val="7.7809981897436322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874 748,3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745584742191179E-3"/>
                  <c:y val="7.521631583418840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3 720,0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824773.1</c:v>
                </c:pt>
                <c:pt idx="1">
                  <c:v>829097.8</c:v>
                </c:pt>
                <c:pt idx="2">
                  <c:v>-4324.7000000000698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Уточненный бюджет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1 089 324,7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1 127 873,8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863961855477964E-2"/>
                  <c:y val="0.1063403085931627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38 549,1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Доходы</c:v>
                </c:pt>
                <c:pt idx="1">
                  <c:v>Расходы</c:v>
                </c:pt>
                <c:pt idx="2">
                  <c:v>Дефицит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890438</c:v>
                </c:pt>
                <c:pt idx="1">
                  <c:v>923963.8</c:v>
                </c:pt>
                <c:pt idx="2">
                  <c:v>-33525.800000000047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751808"/>
        <c:axId val="139753344"/>
      </c:barChart>
      <c:catAx>
        <c:axId val="139751808"/>
        <c:scaling>
          <c:orientation val="minMax"/>
        </c:scaling>
        <c:delete val="0"/>
        <c:axPos val="b"/>
        <c:majorTickMark val="out"/>
        <c:minorTickMark val="none"/>
        <c:tickLblPos val="nextTo"/>
        <c:crossAx val="139753344"/>
        <c:crosses val="autoZero"/>
        <c:auto val="1"/>
        <c:lblAlgn val="ctr"/>
        <c:lblOffset val="100"/>
        <c:noMultiLvlLbl val="0"/>
      </c:catAx>
      <c:valAx>
        <c:axId val="13975334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one"/>
        <c:crossAx val="1397518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80906161941602461"/>
          <c:y val="0.14752935948293339"/>
          <c:w val="0.18181577161766235"/>
          <c:h val="0.514306825385414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911536918303851E-4"/>
          <c:y val="0.14390323589776574"/>
          <c:w val="0.73555348762901451"/>
          <c:h val="0.698401018307907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524741511732854E-2"/>
                  <c:y val="-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2879872851593181E-3"/>
                  <c:y val="7.7809981897436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745584742191179E-3"/>
                  <c:y val="7.52163158341884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2022 год</c:v>
                </c:pt>
                <c:pt idx="1">
                  <c:v>2023 год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116623.1</c:v>
                </c:pt>
                <c:pt idx="1">
                  <c:v>108379.2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Дотации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7455847421911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745584742191179E-3"/>
                  <c:y val="-2.32064858290599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863961855477964E-2"/>
                  <c:y val="0.106340308593162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2022 год</c:v>
                </c:pt>
                <c:pt idx="1">
                  <c:v>2023 год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290302.2</c:v>
                </c:pt>
                <c:pt idx="1">
                  <c:v>342188.4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Иные безвозмездные поступления</c:v>
                </c:pt>
              </c:strCache>
            </c:strRef>
          </c:tx>
          <c:invertIfNegative val="0"/>
          <c:dLbls>
            <c:numFmt formatCode="#,##0.0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2022 год</c:v>
                </c:pt>
                <c:pt idx="1">
                  <c:v>2023 год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448571.8</c:v>
                </c:pt>
                <c:pt idx="1">
                  <c:v>631801.30000000005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150656"/>
        <c:axId val="140152192"/>
      </c:barChart>
      <c:catAx>
        <c:axId val="140150656"/>
        <c:scaling>
          <c:orientation val="minMax"/>
        </c:scaling>
        <c:delete val="0"/>
        <c:axPos val="b"/>
        <c:majorTickMark val="out"/>
        <c:minorTickMark val="none"/>
        <c:tickLblPos val="nextTo"/>
        <c:crossAx val="140152192"/>
        <c:crosses val="autoZero"/>
        <c:auto val="1"/>
        <c:lblAlgn val="ctr"/>
        <c:lblOffset val="100"/>
        <c:noMultiLvlLbl val="0"/>
      </c:catAx>
      <c:valAx>
        <c:axId val="14015219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one"/>
        <c:crossAx val="1401506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0265700505269846"/>
          <c:y val="0.14752935948293339"/>
          <c:w val="0.29734299494730154"/>
          <c:h val="0.3236679842590589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0.06612</cdr:x>
      <cdr:y>0.41176</cdr:y>
    </cdr:from>
    <cdr:to>
      <cdr:x>0.19008</cdr:x>
      <cdr:y>0.47059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76064" y="2016224"/>
          <a:ext cx="108012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+218 296,4</a:t>
          </a:r>
          <a:endParaRPr lang="ru-RU" sz="1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0.33884</cdr:x>
      <cdr:y>0.39706</cdr:y>
    </cdr:from>
    <cdr:to>
      <cdr:x>0.46281</cdr:x>
      <cdr:y>0.48529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952328" y="1944216"/>
          <a:ext cx="108012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+253 125,5</a:t>
          </a:r>
          <a:endParaRPr lang="ru-RU" sz="1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0.61983</cdr:x>
      <cdr:y>0.40743</cdr:y>
    </cdr:from>
    <cdr:to>
      <cdr:x>0.7438</cdr:x>
      <cdr:y>0.49566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5400600" y="1995022"/>
          <a:ext cx="1080120" cy="4320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+34 829,1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0.75207</cdr:x>
      <cdr:y>0.63158</cdr:y>
    </cdr:from>
    <cdr:to>
      <cdr:x>0.97521</cdr:x>
      <cdr:y>0.92105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52728" y="3456384"/>
          <a:ext cx="1944216" cy="1584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0.80165</cdr:x>
      <cdr:y>0.67105</cdr:y>
    </cdr:from>
    <cdr:to>
      <cdr:x>1</cdr:x>
      <cdr:y>0.83814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984776" y="3672408"/>
          <a:ext cx="1728192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0.42149</cdr:x>
      <cdr:y>0.94737</cdr:y>
    </cdr:from>
    <cdr:to>
      <cdr:x>0.71901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672408" y="5184576"/>
          <a:ext cx="25922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Всего доходов 1 082 368,9 тыс. руб.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0.07438</cdr:x>
      <cdr:y>0.75</cdr:y>
    </cdr:from>
    <cdr:to>
      <cdr:x>0.13223</cdr:x>
      <cdr:y>0.80263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48072" y="4104456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12,7%</a:t>
          </a:r>
          <a:endParaRPr lang="ru-RU" sz="11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0.14876</cdr:x>
      <cdr:y>0.75</cdr:y>
    </cdr:from>
    <cdr:to>
      <cdr:x>0.20661</cdr:x>
      <cdr:y>0.81191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296144" y="4104456"/>
          <a:ext cx="504056" cy="3388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32,0%</a:t>
          </a:r>
          <a:endParaRPr lang="ru-RU" sz="11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0.2314</cdr:x>
      <cdr:y>0.75</cdr:y>
    </cdr:from>
    <cdr:to>
      <cdr:x>0.30579</cdr:x>
      <cdr:y>0.8212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2016224" y="4104456"/>
          <a:ext cx="648072" cy="3896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55,3%</a:t>
          </a:r>
          <a:endParaRPr lang="ru-RU" sz="11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0.43802</cdr:x>
      <cdr:y>0.75</cdr:y>
    </cdr:from>
    <cdr:to>
      <cdr:x>0.50413</cdr:x>
      <cdr:y>0.83048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816424" y="4104456"/>
          <a:ext cx="576064" cy="440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13,6%</a:t>
          </a:r>
          <a:endParaRPr lang="ru-RU" sz="11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0.52066</cdr:x>
      <cdr:y>0.75</cdr:y>
    </cdr:from>
    <cdr:to>
      <cdr:x>0.58678</cdr:x>
      <cdr:y>0.83976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536504" y="4104456"/>
          <a:ext cx="576064" cy="491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33,9</a:t>
          </a:r>
          <a:r>
            <a:rPr lang="ru-RU" sz="11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%</a:t>
          </a:r>
          <a:endParaRPr lang="ru-RU" sz="11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0.60331</cdr:x>
      <cdr:y>0.75</cdr:y>
    </cdr:from>
    <cdr:to>
      <cdr:x>0.66116</cdr:x>
      <cdr:y>0.83976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5256584" y="4104456"/>
          <a:ext cx="504056" cy="491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52,5%</a:t>
          </a:r>
          <a:endParaRPr lang="ru-RU" sz="11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F6F5C-F4B4-466E-B889-FFDE35D5D932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42CC6-9CF6-4924-A9F3-2BAF31746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110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55136-A723-456A-94BC-B702626ABCA5}" type="datetimeFigureOut">
              <a:rPr lang="ru-RU" smtClean="0"/>
              <a:t>07.06.2024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4DE9C-42F6-42DC-A4A4-49F4905FD5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156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4DE9C-42F6-42DC-A4A4-49F4905FD5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449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BE0FB">
                <a:lumMod val="36000"/>
                <a:lumOff val="64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643998" cy="316835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Отчёт об исполнении бюджета Юсьвинского муниципального округа Пермского края</a:t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2023 год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Перечень муниципальных учреждений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Юсьвинского муниципального округа Пермского края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700808"/>
            <a:ext cx="662473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5 органов местного самоуправления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(администрация, Дума, отдел культуры, молодежной политики и спорта, управление образования, финансовое управление)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муниципальных казенных учреждения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(ЕДДС, сервисный центр, учетный центр, УКС)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 учреждений дошкольного и общего образования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(Детский сад «Золотой петушок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», Архангельская СОШ,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Крохалевская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СОШ,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Купросская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ООШ, Майкорская СОШ, Майкорская ОШИ, Пожвинская СОШ № 1,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Тукачевская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ООШ,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Юсьвинская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СОШ)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7 учреждений культуры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(ЦНК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Ассяма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Горт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Майкорский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КДЦ,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Пожвинский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КДПЦ, Юсьвинский КДЦ,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Юсьвинская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ДШИ,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Юсьвинская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централизованная библиотечная система, Юсьвинский музей)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2 учреждения дополнительного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(ЦДО Созвездие, ДЮСШ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Спарт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2 учреждения в сфере ЖКХ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(Юсьвинское ЖКХ, Универсал)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Всего: 29 муниципальных учреждений</a:t>
            </a:r>
            <a:endParaRPr lang="ru-RU" u="sng" dirty="0" smtClean="0"/>
          </a:p>
        </p:txBody>
      </p:sp>
    </p:spTree>
    <p:extLst>
      <p:ext uri="{BB962C8B-B14F-4D97-AF65-F5344CB8AC3E}">
        <p14:creationId xmlns:p14="http://schemas.microsoft.com/office/powerpoint/2010/main" val="132663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43427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Муниципальный дорожный фонд</a:t>
            </a:r>
            <a:endParaRPr lang="ru-RU" sz="1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9946495"/>
              </p:ext>
            </p:extLst>
          </p:nvPr>
        </p:nvGraphicFramePr>
        <p:xfrm>
          <a:off x="251520" y="1476112"/>
          <a:ext cx="8686799" cy="4869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407"/>
                <a:gridCol w="1672693"/>
                <a:gridCol w="1496588"/>
                <a:gridCol w="1335108"/>
                <a:gridCol w="115900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Источник финансирования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Процент исполнения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765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Паспортизация муниципальных дорог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местный бюджет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500,0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500,0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Ремонт муниципальных дорог и искусственных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сооружений на них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20 701,1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20 701,1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краевой бюджет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10 764,3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10 764,3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местный бюджет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9 936,8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9 936,8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90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Содержание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муниципальных дорог и искусственных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сооружений на них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местный бюджет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26 227,3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24 287,9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92,6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96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Развитие системы организации движения и повышение безопасности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дорожного движения на автомобильных дорогах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местный бюджет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770,6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602,9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Проектно-изыскательские работы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местный бюджет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4 428,3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1 190,6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Проведение аварийно-восстановительных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работ моста на автодороге д. </a:t>
                      </a:r>
                      <a:r>
                        <a:rPr lang="ru-RU" sz="1200" b="1" baseline="0" dirty="0" err="1" smtClean="0">
                          <a:effectLst/>
                          <a:latin typeface="Times New Roman"/>
                          <a:ea typeface="Times New Roman"/>
                        </a:rPr>
                        <a:t>Кубени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-д.  </a:t>
                      </a:r>
                      <a:r>
                        <a:rPr lang="ru-RU" sz="1200" b="1" baseline="0" dirty="0" err="1" smtClean="0">
                          <a:effectLst/>
                          <a:latin typeface="Times New Roman"/>
                          <a:ea typeface="Times New Roman"/>
                        </a:rPr>
                        <a:t>Ивучево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(средства резервного фонда)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местный бюджет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300,0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Times New Roman"/>
                        </a:rPr>
                        <a:t>300,0</a:t>
                      </a:r>
                      <a:endParaRPr lang="ru-RU" sz="12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 муниципальный дорожный фонд</a:t>
                      </a:r>
                      <a:endParaRPr lang="ru-RU" sz="1200" b="1" u="sng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sng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52 927,3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47 582,5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89,9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88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sz="1100" b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93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средства</a:t>
                      </a:r>
                      <a:r>
                        <a:rPr lang="ru-RU" sz="1100" b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краевого бюджета</a:t>
                      </a:r>
                      <a:endParaRPr lang="ru-RU" sz="1100" b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10 764,3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10 764,3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564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b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средства местного бюджета</a:t>
                      </a:r>
                      <a:endParaRPr lang="ru-RU" sz="1100" b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42 163,0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36 818,2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/>
                          <a:ea typeface="Times New Roman"/>
                        </a:rPr>
                        <a:t>87,3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028384" y="1004075"/>
            <a:ext cx="936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63480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992888" cy="50405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Исполнение 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муниципальных программ за </a:t>
            </a:r>
            <a:r>
              <a:rPr lang="ru-RU" sz="20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год</a:t>
            </a:r>
            <a:br>
              <a:rPr lang="ru-RU" sz="20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173188"/>
              </p:ext>
            </p:extLst>
          </p:nvPr>
        </p:nvGraphicFramePr>
        <p:xfrm>
          <a:off x="251520" y="548680"/>
          <a:ext cx="8640960" cy="61070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072"/>
                <a:gridCol w="4303432"/>
                <a:gridCol w="936104"/>
                <a:gridCol w="864096"/>
                <a:gridCol w="720080"/>
                <a:gridCol w="432048"/>
                <a:gridCol w="1152128"/>
              </a:tblGrid>
              <a:tr h="2911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0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 программы</a:t>
                      </a:r>
                      <a:endParaRPr lang="ru-RU" sz="10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 тыс. руб.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Исполнено, тыс. руб.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исполнения,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эффективности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911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Совершенствование муниципального управления в Юсьвинском муниципальном округе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74 950,9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74 775,7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99,8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831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 образования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604 842,1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583 011,6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96,4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Улучшение качества жизни населения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405,5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405,5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Улучшение жилищных условий граждан, проживающих в Юсьвинском муниципальном округе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17 911,0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12 267,6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68,5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удовлетворительный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Управление муниципальным имуществом 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3 644,3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3 439,5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94,4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культуры, искусства и молодежной политики в  Юсьвинском муниципальном округе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93 418,2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93 418,2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физической культуры и спорта в  Юсьвинском муниципальном округе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5 882,9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5 804,0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98,7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общественной безопасности на территории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925,7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885,8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3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Экономическое развитие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418,0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417,0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99,8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83,3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3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Территориальное развитие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157 951,8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157 852,8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99,0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257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транспортной системы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56 256,7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50 911,9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90,1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66,6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удовлетворительный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03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Формирование комфортной городской среды на территории Юсьвинского муниципального округа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9 146,9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9 146,9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390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Защита населения и территории Юсьвинского муниципального округа Пермского края  от чрезвычайных ситуаций, обеспечение пожарной безопасности и безопасности людей на водных объектах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21 153,4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21 153,4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Распоряжение земельными ресурсами и развитие градостроительной деятельности в Юсьвинском муниципальном округе Пермского края</a:t>
                      </a:r>
                      <a:endParaRPr lang="ru-RU" sz="11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4 005,9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3 985,9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99,5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высокий уровень эффективности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8313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  <a:endParaRPr lang="ru-RU" sz="11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893" marR="4893" marT="489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1 050 913,3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1 017 475,8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96,8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95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96144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"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Совершенствование муниципального управления в Юсьвинском муниципальном округе Пермского края"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74 775,7 тыс. рублей, в том числе средства местного бюджета – 70 683,0 тыс.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148766"/>
              </p:ext>
            </p:extLst>
          </p:nvPr>
        </p:nvGraphicFramePr>
        <p:xfrm>
          <a:off x="611560" y="1700808"/>
          <a:ext cx="8208912" cy="4074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352747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9487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Программное обеспечение, сопровождение информационных систем, приобретение  компьютерной  оргтехники в целях автоматизации  административно - управленческих процессов при выполнении функций администрации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554,9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894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Перевод муниципальных услуг в электронный вид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244.4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 целью реализации возможности обращений на предоставление муниципальных услуг с использованием информационных и телекоммуникационных технологий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053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функционирования официального сайта администрации, предоставление информационных услуг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35,8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634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Размещение информации о деятельности органов  местного самоуправления Юсьвинского муниципального округа Пермского края, социально-экономическом и культурном развитии Юсьвинского муниципального округа Пермского края в СМИ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84,0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оказание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услуг по изготовлению и размещению информационных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580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выполнения функций главы муниципального округа - главы администрации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2 191,0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денежное содержание главы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130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32932"/>
              </p:ext>
            </p:extLst>
          </p:nvPr>
        </p:nvGraphicFramePr>
        <p:xfrm>
          <a:off x="539552" y="332656"/>
          <a:ext cx="8208912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10335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68044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выполнения функций администрации Юсьвинского муниципального округа и её структурных подразделений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60 181,3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.,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расходы за счет 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бюджета, в том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числе: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56 962,2 тыс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рублей - денежное содержание муниципальных служащих (по состоянию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31.12.2023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года в администрации ЮМО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65,25 штатных единиц,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 отделе культуры –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5,0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единиц, в управлении образования –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7,0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единиц, в финансовом управлении –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9,0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единиц) и специалистов, осуществляющих техническое обеспечение (по состоянию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31.12.2023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года в администрации ЮМО –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2,0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единицы, в отделе культуры – 0,5 штатных единиц, в управлении образования – 2,0 штатных единицы, в финансовом управлении – 1,0 штатная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единица);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2 990,5 тыс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рублей - их материальное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штатных сотрудников;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228,6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рублей – уплата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налогов, выплаты на основании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решений судов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Выплата пенсии за выслугу лет лицам, замещавшим муниципальные  должности и должности муниципальной службы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7 254,2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бюджета.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Количество получателей пенсий за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выслугу – 88 человек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Образование комиссий по делам несовершеннолетних и защите их прав и организация их деятельности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927,0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деятельности 1,75 штатных единицы муниципальных служащих 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191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хранения, комплектования, учет и использование архивных документов государственной части архивного фонда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546,4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деятельности 1,0 штатной единицы муниципального служащего 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88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Составление протоколов об административных правонарушениях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17,8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материальные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выполнение полномочий 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642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883774"/>
              </p:ext>
            </p:extLst>
          </p:nvPr>
        </p:nvGraphicFramePr>
        <p:xfrm>
          <a:off x="539552" y="278666"/>
          <a:ext cx="8208912" cy="569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10335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Осуществление полномочий по созданию и организации деятельности административных комиссий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53,9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деятельности 0,1 штатной единицы муниципального служащего 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Осуществление полномочий по регулированию тарифов на перевозки пассажиров и багажа автомобильным и городским электрическим транспортом на муниципальных маршрутах регулярных перевозок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материальные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выполнение полномочий 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Осуществление полномочий  по составлению (изменению, дополнению) списков кандидатов в присяжные заседатели федеральных судов общей юрисдикции в Российской Федерации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материальные расходы на выполнение полномочий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393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регистрация актов гражданского состояния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1 085,5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деятельности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1,75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 муниципальных служащих 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1 051,7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деятельности 3,0 штатных единиц специалистов 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305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Администрирование отдельных государственных полномочий по планированию использования земель сельскохозяйственного назначения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396,7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деятельности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1,0 штатной единицы специалиста 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482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Изготовление символики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18,2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305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Изготовление печатной продукции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88,0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приобретена продукция: открытки, Почетные грамоты, Благодарности, Памятные адреса,  Благодарственные письма главы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округа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027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Публикация в средствах массовой информации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31,2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89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94405"/>
              </p:ext>
            </p:extLst>
          </p:nvPr>
        </p:nvGraphicFramePr>
        <p:xfrm>
          <a:off x="251520" y="1124744"/>
          <a:ext cx="8640960" cy="5256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392488"/>
              </a:tblGrid>
              <a:tr h="436681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723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Оказание услуг дошкольного образования в рамках полномочий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27 922,0тыс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средств местного бюджета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содержание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имущественного комплекса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учреждений дошкольного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образования (1 юридическое лицо с 3 структурными подразделениями, 11 структурных подразделений и филиалов при школах)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163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учреждениях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88 142,3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субвенции выплаты заработной платы работникам дошкольного образования и расходов, связанных с образовательным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процессом (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детские сады по состоянию на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31.12.2023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г. посещали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688 воспитанников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298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выплаты компенсаций части родительской платы за присмотр и уход за  ребенком в образовательных организациях, реализующих образовательную программу  дошкольного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3 229,3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субвенций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617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бесплатного проезда обучающихся до места обучения и обратно (дошкольное образование)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845,8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местного бюджета на осуществление подвоза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43 воспитанников дошкольных образовательных учреждений, организованного по 8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маршрутам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6270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бесплатным питанием обучающихся с ограниченными возможностями здоровья в образовательных учреждениях (дошкольное образование)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207,2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местного бюджета на обеспечение бесплатным двухразовым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питанием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воспитанников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100811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Формирование развивающей  предметно-познавательной среды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1 167,7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местного бюджета направлены на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приобретение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песочницы, горки  в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детский сад «Чебурашка»;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пианино в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детский сад «Березка»; детского игрового комплекса и игрового оборудования для детской площадки в Юсьвинский детский сад «Улыбка»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008112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"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 образования Юсьвинского муниципального округа Пермского края"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583 011,6 тыс. рублей, в том числе средства местного бюджета – 127 922,0 тыс. рублей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966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36046"/>
              </p:ext>
            </p:extLst>
          </p:nvPr>
        </p:nvGraphicFramePr>
        <p:xfrm>
          <a:off x="539552" y="188640"/>
          <a:ext cx="8208912" cy="64694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0445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Оказание услуг в сфере общего образования в рамках полномочий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32 769,6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средств местного бюджета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содержание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имущественного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комплекса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8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общеобразовательных учреждений, а также 3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филиалов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государственных гарантий на получение общедоступного бесплатного дошкольного, начального, основного, среднего общего образования, а также дополнительного образования в общеобразовательных организациях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198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401,7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субвенции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выплаты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заработной платы работникам общего образования и расходов, связанных с образовательным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процессом (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в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2022-2023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учебном году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2007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обучающихся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предоставления общедоступного и бесплатного дошкольного, начального, основного общего образования для обучающихся с ограниченными возможностями здоровья в отдельных муниципальных образовательных организациях, осуществляющих образовательную деятельность по адаптированным основным образовательным программам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5 931,5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руб.,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них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5 486,6 тыс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– средства краевого бюджета,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444,9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средства местного бюджета на организацию питания обучающихся, содержание имущественного комплекса, уплату налогов. Среднесписочная численность обучающихся 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2023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году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составила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139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детей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47393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бесплатного проезда  обучающихся до места обучения и обратно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116,2</a:t>
                      </a:r>
                      <a:r>
                        <a:rPr lang="ru-RU" sz="11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.-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местного бюджета на осуществление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подвоза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432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обучающихся образовательных учреждений, организованного по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30 маршрутам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бесплатным питанием обучающихся с ограниченными возможностями здоровья в образовательных учреждениях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1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180,7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местного бюджета на обеспечение бесплатным двухразовым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питанием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обучающихся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305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доступности качественного образования учащимся общеобразовательных учреждений из отдаленных населенных пунктов округа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237,5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местного бюджета на подвоз учителей в </a:t>
                      </a:r>
                      <a:r>
                        <a:rPr lang="ru-RU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Доеговскую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ООШ и </a:t>
                      </a:r>
                      <a:r>
                        <a:rPr lang="ru-RU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Тукачевскую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ООШ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482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подвоза питания для обучающихся  (воспитанников) структурных подразделений образовательных учреждений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254,1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местного бюджета на подвоз питания в структурные подразделения и филиалы </a:t>
                      </a:r>
                      <a:r>
                        <a:rPr lang="ru-RU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Пожвинской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СОШ №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Майкорской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Юсьвинской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СОШ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маршрутам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2495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мер социальной поддержки обучающимся из многодетных малоимущих семей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3 310,0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</a:t>
                      </a:r>
                      <a:r>
                        <a:rPr lang="ru-RU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 счет субвенции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бесплатным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питанием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учащихся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 многодетных малоимущих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семей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162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37989"/>
              </p:ext>
            </p:extLst>
          </p:nvPr>
        </p:nvGraphicFramePr>
        <p:xfrm>
          <a:off x="251520" y="188640"/>
          <a:ext cx="8784976" cy="6377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525658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мер социальной поддержки обучающимся из малоимущих семей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416,5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субвенции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бесплатным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питанием 222 учащихся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 малоимущих семей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Оснащение муниципальных образовательных организаций оборудованием, средствами обучения и воспитания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3 500,0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за счет средств краевого бюджета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приобретение оборудования для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МБОУ «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Юсьвинская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СОШ»: 1 станок токарный по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металлу, 1 устройство 3</a:t>
                      </a:r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печати, 2 ЖК панели, 1 станок токарный деревообрабатывающий с щитком-экраном из оргстекла, 15 верстаков ученических столярных с тисками,  1 фрезерно-гравировальный станок с числовым программным управлением, оснащенный  щитком-экраном из оргстекла, 2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медиаплеера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для ЖК панели, 102 штуки пластика для 3</a:t>
                      </a:r>
                      <a:r>
                        <a:rPr kumimoji="0" lang="en-US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D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печати , наборы ученические -15 комплектов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Выплата ежемесячного денежного вознаграждения за выполнение функций классного руководителя педагогическим работникам муниципальных образовательных организаций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11 451,8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федерального бюджета на выплату денежного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вознаграждения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132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педагогическим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работникам, выполняющим функции классного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руководителя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бесплатного горячего питания обучающихся, получающих начальное общее образование в образовательных организациях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10 713,9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федерального и краевого бюджетов. Бесплатное горячее питание получили обучающиеся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количестве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732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чел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393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Строительство школьного образовательного учреждения на 60 мест в с.Доег Юсьвинского муниципального округа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114 171,6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 них средства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96 790,3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руб., средства местного бюджета –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17 381,3 тыс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руб.)</a:t>
                      </a: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434,7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</a:t>
                      </a:r>
                      <a:r>
                        <a:rPr lang="ru-RU" sz="1100" b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федерального бюджета на выплату заработной платы советникам директора по воспитанию и взаимодействию с детскими общественными объединениями в общеобразовательных организациях 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количестве 0,75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единиц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(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МБОУ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Юсьвинская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СОШ» - 0,25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шт.ед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., МБОУ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Купросская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ООШ» - 0,25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шт.ед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., МБОУ «Пожвинская СОШ №1» - 0,25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шт.ед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7305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государственных гарантий на дополнительное образование детей неспортивной направленности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19 508,6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на выплату заработной платы работникам учреждений дополнительного образования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(ЦДО «Созвездие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» и филиал ЦДО «Горизонт») и содержание имущественного комплекса. По состоянию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31.12.2023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штатная численность работников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составляет 32,8 ставок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В общей сложности в учреждениях дополнительного образования как спортивной так и неспортивной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направленностей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занимаются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2042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человека)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896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400864"/>
              </p:ext>
            </p:extLst>
          </p:nvPr>
        </p:nvGraphicFramePr>
        <p:xfrm>
          <a:off x="395536" y="404664"/>
          <a:ext cx="8352928" cy="4620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504056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дополнительного образования детям в области физкультурно-спортивной  направленности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11 582,7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на выплату заработной платы работникам учреждений дополнительного образования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(ДЮСШ «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Спарт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») и содержание имущественного комплекса. По состоянию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31.12.2023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штатная численность работников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составляет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20,94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ставок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В общей сложности в учреждениях дополнительного образования как спортивной так и неспортивной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направленностей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занимаются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2042 человека)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Мероприятия, направленные на поддержку и развитие одаренных детей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259,2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проведение следующих мероприятий: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униципальной олимпиады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среди учащихся 4-хклассов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образовательных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учреждений округа (52 участника)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униципального праздника «Успех года-2023» (100 участников)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поддержку способных и одаренных детей главой муниципального округа (15 человек);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муниципального этапа краевого конкурса исследовательских работ «Отечество» (20 участников)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муниципального этапа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Всероссийского робототехнического Форума дошкольных образовательных организаций «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ИКаРенок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» (20 участников);;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униципального этапа Всероссийской олимпиады школьников (15 предметов) (350 участников)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н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овогодней елки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Главы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района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(35 участников);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участия в межмуниципальных, региональных, всероссийских  мероприятиях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37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Основные параметры бюджета 2023 года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0" y="285750"/>
            <a:ext cx="3008313" cy="5840413"/>
          </a:xfrm>
        </p:spPr>
        <p:txBody>
          <a:bodyPr anchor="ctr"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1.Дефицитность 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планировании -  </a:t>
            </a:r>
          </a:p>
          <a:p>
            <a:pPr algn="ctr"/>
            <a:r>
              <a:rPr lang="ru-RU" sz="2000" b="1" dirty="0" smtClean="0">
                <a:latin typeface="Times New Roman"/>
                <a:ea typeface="Times New Roman"/>
              </a:rPr>
              <a:t>38 549,1 тыс. руб.</a:t>
            </a:r>
          </a:p>
          <a:p>
            <a:pPr algn="ctr"/>
            <a:endParaRPr lang="ru-RU" sz="2000" b="1" dirty="0" smtClean="0">
              <a:latin typeface="Times New Roman"/>
              <a:ea typeface="Times New Roman"/>
            </a:endParaRPr>
          </a:p>
          <a:p>
            <a:pPr algn="ctr"/>
            <a:r>
              <a:rPr lang="ru-RU" sz="2000" b="1" dirty="0" smtClean="0">
                <a:latin typeface="Times New Roman"/>
                <a:ea typeface="Times New Roman"/>
              </a:rPr>
              <a:t>Дефицитность </a:t>
            </a:r>
          </a:p>
          <a:p>
            <a:pPr algn="ctr"/>
            <a:r>
              <a:rPr lang="ru-RU" sz="2000" b="1" dirty="0" smtClean="0">
                <a:latin typeface="Times New Roman"/>
                <a:ea typeface="Times New Roman"/>
              </a:rPr>
              <a:t>при исполнении –</a:t>
            </a:r>
          </a:p>
          <a:p>
            <a:pPr algn="ctr"/>
            <a:r>
              <a:rPr lang="ru-RU" sz="2000" b="1" dirty="0" smtClean="0">
                <a:latin typeface="Times New Roman"/>
                <a:ea typeface="Times New Roman"/>
              </a:rPr>
              <a:t>10 528,1тыс. руб.</a:t>
            </a:r>
            <a:endParaRPr lang="ru-RU" sz="1050" b="1" dirty="0">
              <a:latin typeface="Times New Roman"/>
              <a:ea typeface="Times New Roman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623588179"/>
              </p:ext>
            </p:extLst>
          </p:nvPr>
        </p:nvGraphicFramePr>
        <p:xfrm>
          <a:off x="3491880" y="980728"/>
          <a:ext cx="4752528" cy="1477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584176"/>
                <a:gridCol w="1584176"/>
              </a:tblGrid>
              <a:tr h="370840">
                <a:tc gridSpan="3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ysClr val="windowText" lastClr="000000"/>
                          </a:solidFill>
                          <a:latin typeface="Times New Roman"/>
                          <a:ea typeface="Times New Roman"/>
                        </a:rPr>
                        <a:t>Первоначальный бюджет</a:t>
                      </a:r>
                      <a:endParaRPr lang="ru-RU" sz="1800" dirty="0">
                        <a:solidFill>
                          <a:sysClr val="windowText" lastClr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Доходы,</a:t>
                      </a:r>
                    </a:p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Расходы, 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Дефицит(-), профицит(+),</a:t>
                      </a:r>
                      <a:r>
                        <a:rPr lang="ru-RU" sz="1400" b="1" baseline="0" dirty="0" smtClean="0">
                          <a:latin typeface="Times New Roman"/>
                          <a:ea typeface="Times New Roman"/>
                        </a:rPr>
                        <a:t> 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871 028,3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874 748,3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-3 720,0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44966"/>
              </p:ext>
            </p:extLst>
          </p:nvPr>
        </p:nvGraphicFramePr>
        <p:xfrm>
          <a:off x="3491880" y="2708920"/>
          <a:ext cx="4752529" cy="1506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171"/>
                <a:gridCol w="1608179"/>
                <a:gridCol w="1608179"/>
              </a:tblGrid>
              <a:tr h="360040">
                <a:tc gridSpan="3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Уточнённый бюджет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6075"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Доходы,</a:t>
                      </a:r>
                    </a:p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Расходы, 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Дефицит(-), профицит(+),</a:t>
                      </a:r>
                      <a:r>
                        <a:rPr lang="ru-RU" sz="1400" b="1" baseline="0" dirty="0" smtClean="0">
                          <a:latin typeface="Times New Roman"/>
                          <a:ea typeface="Times New Roman"/>
                        </a:rPr>
                        <a:t> 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1 089 324,7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1 127 873,8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-38 549,1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552064"/>
              </p:ext>
            </p:extLst>
          </p:nvPr>
        </p:nvGraphicFramePr>
        <p:xfrm>
          <a:off x="3491880" y="4437112"/>
          <a:ext cx="4752528" cy="1506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584176"/>
                <a:gridCol w="1584176"/>
              </a:tblGrid>
              <a:tr h="360040">
                <a:tc gridSpan="3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Исполненные значения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6075"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Доходы,</a:t>
                      </a:r>
                    </a:p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Расходы, 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Дефицит(-), профицит(+),</a:t>
                      </a:r>
                      <a:r>
                        <a:rPr lang="ru-RU" sz="1400" b="1" baseline="0" dirty="0" smtClean="0">
                          <a:latin typeface="Times New Roman"/>
                          <a:ea typeface="Times New Roman"/>
                        </a:rPr>
                        <a:t> тыс. рублей</a:t>
                      </a: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1 082 368,9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1 092 897,0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-10 528,1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26091"/>
              </p:ext>
            </p:extLst>
          </p:nvPr>
        </p:nvGraphicFramePr>
        <p:xfrm>
          <a:off x="251520" y="188640"/>
          <a:ext cx="8712968" cy="6588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2232248"/>
                <a:gridCol w="331236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деятельности психолого-медико педагогической комиссии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100,1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на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4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заседаний психолого-медико педагогической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комиссии (выдано 98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заключения)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 по формированию патриотического и духовно-нравственного воспитания детей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170,7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 счет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организацию и проведение следующих мероприятий: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муниципального слета активистов Российского движения детей и молодежи «Движение первых» (125 участников);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муниципального слета юнармейских отрядов (77 участников);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муниципального фестиваля «Детство» (112 участников);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м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униципальной волонтерской акции «Доброе сердце» (командное участие образовательных учреждений) Направления акции: милосердие, ЗОЖ, творчество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(20 участников);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участия в учебных сборах в рамках военно-патриотического воспитания (30 участников);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торжественного открытия мемориальных памятных досок погибшим участникам специальной военной операции на Украине, уроженцам Юсьвинского муниципального округа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18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мероприятий для детей приоритетных категорий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74,5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организацию и проведение мероприятия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«Спартакиада «Волшебный мяч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» (138 участников)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профилактических мероприятий, направленных на предупреждение опасного поведения несовершеннолетних участников дорожного движения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83,7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организацию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следующих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мероприятий: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униципального слета-конкурса "Юные инспектора движения - на службе безопасности« (158 участников);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участия в межмуниципальных и региональных мероприятиях, кроме муниципальных (20 участников);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приобретение наглядных материалов по безопасности дорожного движения для детей и подростков (1000 экземпляров);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муниципального этапа регионального конкурса детско-юношеского творчества по пожарной безопасности «Неопалимая купина» (76 участников)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37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досуга, занятости и отдыха детей приоритетных категорий в каникулярное время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расходы за счет средств местного бюджета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охвачено отдыхом в лагерях досуга и отдыха – 481 ребенок (19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%), в лагерях труда и отдыха – 73 человека (3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%), в отрядах по месту жительства – 740 детей (30 %)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организации отдыха детей в каникулярное время в рамках полномочий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1 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623,2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 счет средств местного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7688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959316"/>
              </p:ext>
            </p:extLst>
          </p:nvPr>
        </p:nvGraphicFramePr>
        <p:xfrm>
          <a:off x="539552" y="188640"/>
          <a:ext cx="8208912" cy="6413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4536504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оздоровления и отдыха детей за счет субвенций на выполнение отдельных государственных полномочий по организации и обеспечению отдыха детей и их оздоровления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4 150,7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счет средств краевого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на охват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оздоровлением </a:t>
                      </a:r>
                      <a:r>
                        <a:rPr lang="ru-RU" sz="11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в загородн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ых оздоровительных лагерях –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130 детей          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6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Times New Roman"/>
                          <a:cs typeface="Calibri"/>
                        </a:rPr>
                        <a:t>%),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в лагерях с дневным пребыванием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- 654 человека (26 %)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Мероприятия, обеспечивающие кадровую политику в сфере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на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организацию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и  проведение следующих мероприятий: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- Муниципального этапа конкурса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«Учитель года -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2023» (60 участников);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- Августовской конференции (250 участников);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- Праздника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«День учителя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» (150 участников)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и участие в семинарах, конференциях, форумах, конкурсах по обмену опытом с участием педагогических работников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106,3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проведение следующих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мероприятий: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муниципального фестиваля активных воспитательных практик (50 участников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);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муниципального родительского собрания-конференции (70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участников)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униципального форума классных руководителей (40 участников)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участие педагогов в мероприятиях разных уровней, кроме муниципального (38 участников)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Организация работы районных методических объединений педагогов (150 участников)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;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униципального диалога-встречи педагогических команд наставничества (50 участников);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«круглых столов», семинаров, курсов, организация творческих групп как механизм подготовки педагогических работников к осуществлению взаимодействия в сфере дошкольного, общего и дополнительного образования детей с приглашением лекторов и других специалистов (60 участников)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393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 мер социальной поддержки педагогическим работникам общеобразовательных организаций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5 067,1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краевого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осуществление выплат ежемесячных надбавок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 заработной плате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педагогическому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работнику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наличие высшей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квалификационной категории - 50 чел.,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ведомственных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отраслевых) наград - 21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чел.,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доплат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молодым специалистам - 9 чел.  Единовременное государственное пособие молодым специалистам выплачено 2 чел.)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008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103358"/>
              </p:ext>
            </p:extLst>
          </p:nvPr>
        </p:nvGraphicFramePr>
        <p:xfrm>
          <a:off x="539552" y="476672"/>
          <a:ext cx="8208912" cy="496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4536504"/>
              </a:tblGrid>
              <a:tr h="49042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123777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мер социальной поддержки педагогическим работникам образовательных муниципальных учреждений, работающим и проживающим в сельской местности и поселках городского типа (рабочих поселках), по оплате жилого помещения и коммунальных услуг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12 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057,5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краевого бюджета по оплате жилого помещения и коммунальных услуг педагогическим работникам 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пенсионерам-педагогам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00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работников муниципальных учреждений путевками на санаторно-курортное лечение и оздоровление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198,8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из них средства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132,5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рублей, средства местного бюджета –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66,3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рублей. Обеспечено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путевками 8 работников муниципальных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учреждений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028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Приобретение и приведение в нормативное состояние автотранспорта для обеспечения бесплатного проезда обучающихся до места обучения и обратно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1 132,7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15 случаев ремонта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автотранспорта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6999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 по проведению ремонтных работ в зданиях и помещениях учреждений, направленные на приведение их в соответствие нормативным требованиям, включая мероприятия, связанные с обеспечением доступной среды для маломобильных групп населения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922,3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местного бюджета на: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ремонт санитарной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комнаты для девочек в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МБОУ 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«Майкорская ОШИ для обучающихся с ОВЗ»;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монтаж уличного освещения на территории МБОУ «</a:t>
                      </a:r>
                      <a:r>
                        <a:rPr kumimoji="0"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Купросская</a:t>
                      </a:r>
                      <a:r>
                        <a:rPr kumimoji="0"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ООШ»;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монтаж автоматической системы экстренного оповещения и управления эвакуацией людей при угрозе теракта в здании МБУ ДО «ДЮСШ «</a:t>
                      </a:r>
                      <a:r>
                        <a:rPr kumimoji="0"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Спарт</a:t>
                      </a:r>
                      <a:r>
                        <a:rPr kumimoji="0"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ремонт кровли складского помещения МБУ ДО «ДЮСШ «</a:t>
                      </a:r>
                      <a:r>
                        <a:rPr kumimoji="0"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Спарт</a:t>
                      </a:r>
                      <a:r>
                        <a:rPr kumimoji="0"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588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187160"/>
              </p:ext>
            </p:extLst>
          </p:nvPr>
        </p:nvGraphicFramePr>
        <p:xfrm>
          <a:off x="395536" y="188640"/>
          <a:ext cx="8496944" cy="6000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532859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Разработка ПСД на капитальный ремонт объектов общеобразовательных организаций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1 281,0</a:t>
                      </a:r>
                      <a:r>
                        <a:rPr lang="ru-RU" sz="11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азработку проектной документации "Капитальный ремонт здания МБОУ "Майкорская средняя общеобразовательная школа" и разработку проектной документации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"Капитальный ремонт здания МБОУ "Пожвинская средняя общеобразовательная школа №1"</a:t>
                      </a: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антитеррористической защищенности объектов образовательных учреждений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483,6 тыс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средств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з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амену деревянного забора в структурном подразделении «Юсьвинский детский сад «Улыбка»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 по подготовке образовательных учреждений к лицензированию и устранение предписаний надзорных органов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4 886,2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из них средства краевого бюджета – 3 664,7 тыс. руб.,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1 221,5 тыс. руб.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ремонт кровли спортивного зала, вентиляции в помещениях пищеблока и мастерской, частичный ремонт наружной теплотрассы  в МБОУ «Архангельская СОШ»;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замену ограждения территории структурного подразделения МБОУ «Майкорская СОШ»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Майкорский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детский сад № 1, работы по выборочной замене сантехнического оборудования, выборочной замене оконных блоков, ремонт системы отопления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приоритетного проекта "Школьный двор" программы "Комфортный край"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5 700,0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них 5 130,0 тыс. рублей – средства краевого бюджета, 570,0 тыс. рублей – средства 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на благоустройство школьного двора Архангельской СОШ с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устройством пешеходных дорожек из тротуарной плитки, детской игровой площадки с установкой игровых комплексов,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спортивной площадки с установкой тренажеров,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установкой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скамеек и малых архитектурных форм, дополнительных опор освещения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и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озеленение территории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традиционных народных праздников, массовых мероприятий, направленных на сохранение и развитие коми-пермяцкой культуры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40,2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руб. </a:t>
                      </a: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расходы за счет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на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проведение: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муниципального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праздника«Мед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коми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кыв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горавны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эз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дугдыв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» (140 участников);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м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униципального фестиваля «Мы – жители Пармы»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(70 участников);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конкурса социальных проектов этнокультурной направленности (20 участников)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280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Единовременная премия обучающимся, награжденным знаком отличия Пермского края "Гордость Пермского края"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краевого бюджета на выплату премии к </a:t>
                      </a:r>
                      <a:r>
                        <a:rPr lang="ru-RU" sz="1100" dirty="0">
                          <a:solidFill>
                            <a:srgbClr val="20202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знаку отличия «Гордость Пермского </a:t>
                      </a:r>
                      <a:r>
                        <a:rPr lang="ru-RU" sz="1100" dirty="0" smtClean="0">
                          <a:solidFill>
                            <a:srgbClr val="20202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края</a:t>
                      </a:r>
                      <a:r>
                        <a:rPr lang="ru-RU" sz="1100" dirty="0" smtClean="0">
                          <a:solidFill>
                            <a:srgbClr val="202020"/>
                          </a:solidFill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»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удостоены 2 выпускника:  в номинации «Интеллект» из МБОУ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Юсьвинская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СОШ имени народной артистки РФ А.Г.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Котельниковой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 и в номинации «Физическая культура и спорт» из МБУДО «ДЮСШ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Спарт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039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795908"/>
              </p:ext>
            </p:extLst>
          </p:nvPr>
        </p:nvGraphicFramePr>
        <p:xfrm>
          <a:off x="179512" y="1268760"/>
          <a:ext cx="8784976" cy="4456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6192688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241077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субсидий СО НКО на организацию  и проведение общественно-значимых мероприятий с людьми пожилого возраста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330,0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с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на организацию и проведение: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мероприятий по чествование ветеранов в рамках празднования Победы ВОВ (вручено поздравительных открыток - 136 шт., подарков - 136 шт.);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мероприятий по возложению гирлянд, венков и живых цветов в 20 территориях округа (количество участников 300 человек);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мероприятий в День памяти и скорби в каждой территории округа с торжественным возложением венков к 20 памятникам (охват 100 чел.);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- 2 туристических поездок по территории Юсьвинского муниципального округа: с. Юсьва - п. Пожва (46 чел.), п. Пожва - с. Архангельское -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Чинагорт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(40 чел.);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районного этапа конкурса «Ветеранское подворье» (приняли участие 13 ветеранских семей);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конкурса хоров ветеранских коллективов в рамках мероприятия «Радуга талантов» (участие приняло 11 коллективов, около 300 участников);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мероприятий-чествований в рамках Месячника, посвященного Международному дню пожилых людей (охват 1395 человек);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ко Дню памяти жертв политических репрессий - индивидуальных посещений лиц данной категории (30 чел.)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101884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общественно-значимых мероприятий с участием инвалидов и участие в окружных и краевых мероприятиях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kumimoji="0"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19,0 тыс. руб. – </a:t>
                      </a:r>
                      <a:r>
                        <a:rPr kumimoji="0"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расходы за счет средств местного бюджета на организацию</a:t>
                      </a:r>
                      <a:r>
                        <a:rPr kumimoji="0" lang="ru-RU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и проведение следующих мероприятий: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творческого конкурса «Душа в заветной лире»;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спортивного мероприятия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Паралимпиада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 (всего 14 участников);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окружного фестиваля спорта для лиц с ОВЗ (11 человек);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мастер-классов по различным видам мастерства: вязание, плетение, лоскутное шитье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kumimoji="0" lang="ru-RU" sz="1100" b="1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80120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«Улучшение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качества жизни населения Юсьвинского муниципального округа Пермского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405,5  тыс. рублей средств местного бюджета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1580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042528"/>
              </p:ext>
            </p:extLst>
          </p:nvPr>
        </p:nvGraphicFramePr>
        <p:xfrm>
          <a:off x="395536" y="404664"/>
          <a:ext cx="8496944" cy="4812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5328592"/>
              </a:tblGrid>
              <a:tr h="35547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мероприятий по пропаганде здорового образа жизни и профилактике вредных привычек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26,5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на организацию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проведение: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антинаркотического Месячника (приняли участие учащиеся всех образовательных учреждений  и молодежь учреждений культуры);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выставок, бесед со специалистами здравоохранения, просмотра фильмов антинаркотической направленности;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акций, направленных на привлечение молодого поколения к здоровому образу жизни: «10000 шагов к здоровью», «СТОП ВИЧ, СПИД»  и др.;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Квест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-игры «Код здоровья: ЗОЖ» (участие приняло 24 человека);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по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убликациям статей в газете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Юсьвинские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вести» (опубликовано более 50 статей по профилактике заболеваний, пропаганде здорового образа жизни и занятиям физической культурой и спортом, 4 февраля – Всемирный день борьбы против рака, как передается ГРИПП и ОРВИ, путь к здоровью и др.) на официальном сайте администрации Юсьвинского муниципального округа в новостной ленте  и на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сайтах учреждений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размещено более 20 статей</a:t>
                      </a: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мероприятий по вовлечению граждан в добровольческую (волонтерскую) деятельность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привлечение волонтеров (добровольцев). За год волонтерским движением охвачено 3328 чел. разных возрастов (с 7 до 55+) Официально на сайте ДОБРО. РУ зарегистрировано 113 человек. Волонтеры были задействованы в мероприятиях различной направленности: в культурно-массовых мероприятиях, спортивных мероприятиях, мероприятиях туристической направленности, в сфере охраны природы, в гражданско-патриотических мероприятиях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778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196752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Муниципальная программа "Улучшение жилищных условий граждан, проживающих в Юсьвинском муниципальном округе Пермского края"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12 267,6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рублей, в том числе средства местного бюджета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1 453,2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227422"/>
              </p:ext>
            </p:extLst>
          </p:nvPr>
        </p:nvGraphicFramePr>
        <p:xfrm>
          <a:off x="251520" y="1268760"/>
          <a:ext cx="8784976" cy="5174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824536"/>
              </a:tblGrid>
              <a:tr h="12344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81265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жилыми помещениями реабилитированных лиц, имеющих инвалидность или являющимся пенсионерами, и проживающим совместно членов их семей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19,7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краевого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администрирование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полномочий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265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осуществления государственных полномочий по обеспечению жилыми помещениями детей-сирот и детей, оставшихся без попечения родителей, лиц из их числа детей-сирот и детей, оставшихся без попечения родителей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67,6 тыс. руб.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– расходы за счет краевого бюджета на администрирование полномочий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139107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Снос расселенных домов после расселения жителей из труднодоступных, отдаленных и малочисленных населенных пунктов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64,2 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а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счет средств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снос 1 жилого помещения в д. 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Жганево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расселенного в рамках реализации  Постановления Правительства Пермского края от 20.08.2021 № 600-п «Об утверждении Порядка предоставления субсидий бюджетам муниципальных образований Пермского края на переселение жителей Пермского края из труднодоступных, отдаленных и малочисленных населенных пунктов Пермского края»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8246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жилыми помещениями реабилитированных лиц, имеющих инвалидность или являющимся пенсионерами, и проживающим совместно членов их семей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1 965,7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счет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бюджета. Выдан 1 жилищный сертификат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жильем молодых семей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3 547,9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бюджета.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Выдано 18 свидетельств о праве на получение социальной выплаты на приобретение (строительство) жилья. По состоянию на 01.01.2024 г. молодыми семьями реализовано 12 свидетельств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0156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805375"/>
              </p:ext>
            </p:extLst>
          </p:nvPr>
        </p:nvGraphicFramePr>
        <p:xfrm>
          <a:off x="395536" y="188640"/>
          <a:ext cx="8496944" cy="3848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04056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 по обеспечению жильем молодых семей государственной программы Российской Федерации "Обеспечение доступным и комфортным жильем и коммунальными услугами граждан Российской Федерации"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022,6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них за счет федерального и краевого бюджетов - 2 633,6 тыс. руб., за счет средств местного бюджета – 1 389,0 тыс. руб.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Выдано 3 свидетельства о праве на получение социальной выплаты на приобретение жилого помещения или создание объекта индивидуального жилищного строительства в размере 35 процентов расчетной (средней) стоимости жилья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Строительство и приобретение жилых помещений для формирования специализированного жилищного фонда для обеспечения жилыми помещениями детей-сирот и детей, оставшихся без попечения родителей, лиц из их числа детей-сирот и детей, оставшихся без попечения родителей, по договорам найма специализированных жилых помещений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484,8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расходы за счет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краевого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приобретение 1 жилого помещения для формирования муниципального специализированного жилищного фонда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Содержание жилых помещений специализированного жилищного фонда для детей-сирот, детей, оставшихся без попечения родителей, лиц из их числа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95,1 тыс. руб.</a:t>
                      </a:r>
                      <a:r>
                        <a:rPr lang="ru-RU" sz="1100" b="1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расходы за счет средств краевого бюджета на оплату коммунальных услуг специализированного помещения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83763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052736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«Управление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муниципальным имуществом  Юсьвинского муниципального округа Пермского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3 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439,5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 за счет  средств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местного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04168"/>
              </p:ext>
            </p:extLst>
          </p:nvPr>
        </p:nvGraphicFramePr>
        <p:xfrm>
          <a:off x="251520" y="1052736"/>
          <a:ext cx="8784976" cy="5375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4824536"/>
              </a:tblGrid>
              <a:tr h="12344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70714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мероприятий по содержанию имущества муниципальной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казны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938,1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на получение оценочных отчетов, экспертиз, кадастровых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технических паспортов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планов в количестве 82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штук, а также 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разработку локальных сметных расчетов на проведение мероприятий по сносу жилых домов и нежилых зданий (сооружений), на проведение капитального ремонта объектов недвижимости, находящихся в муниципальной собственности в количестве 4 штук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8725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Оплата взносов за капитальный ремонт общего имущества в многоквартирном доме помещений, находящихся в собственности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216,5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на оплату взносов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за капитальный ремонт общего имущества в многоквартирном доме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по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27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муниципальным квартирам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358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капитального ремонта муниципального жилищного фонда, возмещение затрат нанимателям за капитальный ремонт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1 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893,5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проведение капитального ремонта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жилых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помещениях (1447,6 тыс. руб.):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с.Тимино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ул. Восточная, 4-1;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с.Юсьва, ул. Пионерская, д.31, кв.2;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п.Тукачево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ул.Школьная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д.42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произведено возмещение расходов на капитальный ремонт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жилых помещений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нанимателям (445,9 тыс. руб.):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Тукачево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ул. Студенческая, д. 6, кв. 1;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Тукачево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ул. Пионерская, д. 7, кв. 1;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Тукачево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ул. Запрудная, д. 2, кв. 4;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Тукачево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ул. Школьная, д. 6, кв. 2;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Тукачево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ул. Запрудная, д. 12, кв. 2;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 Тимино, ул. Дружбы, д. 5, кв. 2;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п.Тукачево,ул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Гаражная 5-2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4717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618052"/>
              </p:ext>
            </p:extLst>
          </p:nvPr>
        </p:nvGraphicFramePr>
        <p:xfrm>
          <a:off x="395536" y="476672"/>
          <a:ext cx="8496944" cy="1921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04056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Формирование и содержание жилых помещений маневренного фонда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79,4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осуществлено содержание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жилых помещений)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Приобретение (выкуп) в муниципальную собственность объектов недвижимости с целью выполнения полномочий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312,0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 счет средств местного бюджета на приобретение здания в с. Аксеново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877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147248" cy="629816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Сравнительная характеристика основных плановых параметров бюджета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сьвинского муниципального округа Пермского края в 2023 году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16735690"/>
              </p:ext>
            </p:extLst>
          </p:nvPr>
        </p:nvGraphicFramePr>
        <p:xfrm>
          <a:off x="323528" y="1772816"/>
          <a:ext cx="871296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68642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3408"/>
            <a:ext cx="9144000" cy="1512168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программы «Развитие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культуры, искусства и молодежной политики в  Юсьвинском муниципальном округе Пермского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93 418,2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рублей, в том числе средства местного бюджета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87 188,8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844661"/>
              </p:ext>
            </p:extLst>
          </p:nvPr>
        </p:nvGraphicFramePr>
        <p:xfrm>
          <a:off x="251520" y="1052736"/>
          <a:ext cx="8784976" cy="5496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5400600"/>
              </a:tblGrid>
              <a:tr h="58499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81501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мероприятий культурно-досуговыми учреждениями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41 891,1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 на выплату заработной платы работникам культурно-досуговых учреждений (по состоянию на 31.12.2023 штатная численность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работников 52,5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единиц) и содержание имущественного комплекса (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 объектов находятся в оперативном управлении, 2 объекта на основании договора безвозмездного пользования, 1 объект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основании договора аренды).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Муниципальные услуги оказаны в объеме 184 895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посещений,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том числе: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МБУК «Юсьвинский КДЦ» - 76 115,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МБУК «ЦНК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Ассяма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горт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 - 45 676,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МБУК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КДЦ» - 29 699, МБУ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КДПЦ» - 33 406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Библиотечное, библиографическое и информационное обслуживание пользователей библиотеки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16 889,4 тыс. руб.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– расходы за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 на выплату заработной платы работникам библиотек (по состоянию на 31.12.2023 штатная численность работников составляет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24,85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единиц) и содержание имущественного комплекса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(6 объектов находятся в оперативном управлении МБУК «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Юсьвинская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ЦБС» и 9 в безвозмездном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пользовании)). Муниципальные услуги оказаны в объеме 186 997 посещений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055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Комплектование книжных фондов муниципальных общедоступных  библиотек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500,0 тыс. руб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– расходы за счет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Публичный показ музейных предметов, музейных коллекций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1 324,7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–расходы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 на выплату заработной платы работникам музея (по состоянию на 31.12.2023 штатная численность работников составляет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2,3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единицы) и содержание имущественного комплекса (музей занимает помещение на основании договора безвозмездного пользования в здании  МБОУ «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Юсьвинская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СОШ им. народной артистки А.Г.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Котельниковой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»)). Муниципальные услуги оказаны в объеме 7 324 посещения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дополнительного образования детям в области искусства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18 484,1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 на выплату заработной платы работникам детской школы искусств (по состоянию на 31.12.2023 штатная численность работников составляет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35,25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штатных единиц) и содержание имущественного комплекса (2 здания находятся в оперативном управлении и помещение филиала в п.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на основании договора безвозмездного пользования с МБОУ «Майкорская СОШ»).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Муниципальные услуги оказаны в объеме 52 226 чел.-часов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9729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089543"/>
              </p:ext>
            </p:extLst>
          </p:nvPr>
        </p:nvGraphicFramePr>
        <p:xfrm>
          <a:off x="179512" y="188640"/>
          <a:ext cx="8856984" cy="6075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83264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массовых мероприятий, конкурсов (в том числе среди детского населения), участие творческих коллективов и отдельных исполнителей (в том числе детских) в окружных, межмуниципальных, краевых, межрегиональных, всероссийских, международных смотрах, конкурсах, фестивалях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925,0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организацию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 окружного конкурса детского творчества «Музыкальный момент»;</a:t>
                      </a:r>
                    </a:p>
                    <a:p>
                      <a:pPr marL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 окружного конкурса детской художественной самодеятельности «Калейдоскоп созвездий»;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-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Д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ней сел и поселков (День поселка Пожва, День поселка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День села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Крохалево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День села Архангельское, День села Юсьва, День села Купрос);                                                                                                                         - реализацию проекта «Пожва Пароходная» МБУ КДПЦ (выездные концерты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с.Архангельское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с.Юсьва,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с.Антипино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п.Майкор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п.Кама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);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-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н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овогодних уличных гуляний  в населенных пунктах Юсьвинского муниципального округа Пермского края;</a:t>
                      </a:r>
                    </a:p>
                    <a:p>
                      <a:pPr marL="19304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выездного участия учащихся ДШИ для участия в конкурсах за пределами муниципалитета; </a:t>
                      </a:r>
                    </a:p>
                    <a:p>
                      <a:pPr marL="19304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выездного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участия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творческих коллективов МБУ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Пожвинского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КДПЦ за пределами муниципалитета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мероприятий, направленных на патриотическое воспитание населения, укрепление гражданского единства и межконфессионального согласия, популяризацию семейных ценностей, сохранение и развитие национальных традиций, в том числе коми-пермяцкой культуры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637,0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организацию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 цикла мероприятий, посвященных Дню Победы (в территориях в форматах агитационных бригад, концертных программ, онлайн акций, возложений венков к памятникам;</a:t>
                      </a:r>
                    </a:p>
                    <a:p>
                      <a:pPr marL="19304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патриотического конкурса «Салют Победы»;</a:t>
                      </a:r>
                    </a:p>
                    <a:p>
                      <a:pPr marL="19304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ведение странички на коми пермяцком языке; </a:t>
                      </a:r>
                    </a:p>
                    <a:p>
                      <a:pPr marL="19304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Праздника Первого Парохода;</a:t>
                      </a:r>
                    </a:p>
                    <a:p>
                      <a:pPr marL="19304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Традиционного праздника сбора урожая «Зажинки»;</a:t>
                      </a:r>
                    </a:p>
                    <a:p>
                      <a:pPr marL="193040" indent="-1714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Дня "Семьи, Любви и верности";</a:t>
                      </a:r>
                    </a:p>
                    <a:p>
                      <a:pPr marL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Окружного конкурса проектов по популяризации и сохранению культурного и исторического наследия, в рамках которого были реализованы следующие проекты: «Штрихи и коды в истории школ через призму столетий» (МБУК "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Юсьинский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районный музей истории и культуры«), «По следам бобра» (Майкорская СБ структурное подразделение МБУК "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Юсьвинская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ЦБС«), «Большая перемена» (ЦБ с.Юсьва структурное подразделение МБУК "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Юсьвинская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ЦБС«), Создание диорамы «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Вежалун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Ыджыт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лун» (МБУК "ЦНК "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Ассяма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горт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«)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поддержка лучших работников сельских учреждений  культуры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52,7 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</a:t>
                      </a:r>
                      <a:r>
                        <a:rPr lang="ru-RU" sz="1100" b="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из них средства федерального</a:t>
                      </a:r>
                      <a:r>
                        <a:rPr lang="ru-RU" sz="1100" b="0" i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и краевого бюджетов – 52,6 тыс. руб</a:t>
                      </a: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.,</a:t>
                      </a:r>
                      <a:r>
                        <a:rPr lang="ru-RU" sz="1100" b="0" i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средства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–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0,1 тыс. руб. (лучшим работником признана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Баяндина А.В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МБУК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«ЦНК «</a:t>
                      </a:r>
                      <a:r>
                        <a:rPr lang="ru-RU" sz="1100" dirty="0" err="1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Ассяма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err="1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горт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»)</a:t>
                      </a: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поддержка лучших сельских учреждений  культуры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105,4 тыс. руб. </a:t>
                      </a: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</a:t>
                      </a:r>
                      <a:r>
                        <a:rPr lang="ru-RU" sz="1100" b="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из них средства федерального</a:t>
                      </a:r>
                      <a:r>
                        <a:rPr lang="ru-RU" sz="1100" b="0" i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и краевого бюджетов – 105,3 тыс. руб</a:t>
                      </a: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.,</a:t>
                      </a:r>
                      <a:r>
                        <a:rPr lang="ru-RU" sz="1100" b="0" i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средства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–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0,1 тыс. руб. (л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учшим сельским учреждением культуры признан МБУ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КДПЦ)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5217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971231"/>
              </p:ext>
            </p:extLst>
          </p:nvPr>
        </p:nvGraphicFramePr>
        <p:xfrm>
          <a:off x="395536" y="260648"/>
          <a:ext cx="8496944" cy="6009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04056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Мероприятия, обеспечивающие кадровую политику в сфере культуры и искусства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организацию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Дня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работника культуры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базе 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МБУК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КДЦ». 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Подготовка учреждений культуры к зимнему отопительному сезону в рамках реализация муниципальных программ, приоритетных муниципальных проектов в рамках приоритетных региональных проектов, инвестиционных проектов муниципальных образований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1 428,7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-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том числе средства краевого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1 071,5 тыс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руб.,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средства местного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357,2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руб.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Выполнены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ремонтные работы здания МБУ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Пожвинского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КДПЦ,  расположенного по адресу: Пермский край, Юсьвинский район, п. Кама, ул. Пионерская, д.8. (замена деревянных полов на   площади  101,15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кв.м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., ремонт внутренних систем электроснабжения)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Приведение в нормативное состояние учреждений культуры  и образовательных учреждений в сфере культуры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671,5 тыс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руб.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расходы за счет средств местного бюджета:</a:t>
                      </a:r>
                    </a:p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МБУК «Юсьвинский КДЦ» проведены ремонтные работы здания,  расположенного по адресу: Пермский край, Юсьвинский район, с. Юсьва, ул. Красноармейская, д.21а. (устранение предписаний пожарного надзора);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МБУК «ЦНК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Ассяма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горт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 проведены ремонтные работы здания,  расположенного по адресу: Пермский край, Юсьвинский район, с. Архангельское, ул. Центральная, д.33 (устранение предписаний пожарного надзора)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Оборудование учреждений социальной сферы инженерно-техническими средствами защиты и системой охраны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2 688,0 тыс. руб.</a:t>
                      </a:r>
                      <a:r>
                        <a:rPr kumimoji="0" lang="ru-RU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– расходы за счет средств местного бюджета на:</a:t>
                      </a:r>
                    </a:p>
                    <a:p>
                      <a:r>
                        <a:rPr kumimoji="0" lang="ru-RU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роведение работ по установке кнопок экстренного оповещения работников и посетителей объектов (территорий) о потенциальной угрозе возникновения или о возникновении чрезвычайной ситуаций в зданиях: МБУК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Юсьвинская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ЦБС» (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Юсьвинской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ЦБ с. Юсьва, Майкорская СБ,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Купросская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СБ,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Аксеновский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библиотечный пункт),  МБУК «Юсьвинский КДЦ» (Юсьвинский ДК) , МБУ КДПЦ (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ДК,   Камский ДК),  МБУК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КДЦ» (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Оньковский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СК,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ДК), МБУК «ЦНК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Ассяма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горт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 ( Архангельский ДК, музей истории и быта);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на 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беспечение охраной объектов: МБУ КДПЦ (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ДК),  МБУК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КДЦ» (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Майкорский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ДК), МБУК «ЦНК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Ассяма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горт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 (Архангельский ДК)</a:t>
                      </a:r>
                      <a:endParaRPr kumimoji="0" lang="ru-RU" sz="1100" b="1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Создание модельной муниципальной библиотеки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  <a:r>
                        <a:rPr kumimoji="0" lang="ru-RU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000,0 тыс. руб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 – 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расходы за счет средств бюджетов других уровней на 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создание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модельной муниципальной библиотеки на базе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Юсьвинской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детской библиотеки в с. Юсьва</a:t>
                      </a:r>
                      <a:endParaRPr kumimoji="0" lang="ru-RU" sz="1100" b="1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2057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673924"/>
              </p:ext>
            </p:extLst>
          </p:nvPr>
        </p:nvGraphicFramePr>
        <p:xfrm>
          <a:off x="395536" y="188640"/>
          <a:ext cx="8496944" cy="4111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04056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2576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мероприятий, направленных на поддержку общественных молодежных объединений.  Проведение заседаний, круглых столов, дискуссий, семинаров, творческих конкурсов по основным направлениям в сфере государственной молодежной политики. Участие молодежи в районных, межмуниципальных, окружных, краевых, межрегиональных, всероссийских и международных конкурсах и мероприятиях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157,0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организованы и проведены следующие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мероприятия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Дни призывников - 2 мероприятия;</a:t>
                      </a:r>
                    </a:p>
                    <a:p>
                      <a:pPr marL="0" indent="0">
                        <a:spcBef>
                          <a:spcPts val="150"/>
                        </a:spcBef>
                        <a:spcAft>
                          <a:spcPts val="15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Туристический слет молодежи «Время отдохнуть»;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  <a:p>
                      <a:pPr marL="0" indent="0">
                        <a:spcBef>
                          <a:spcPts val="150"/>
                        </a:spcBef>
                        <a:spcAft>
                          <a:spcPts val="150"/>
                        </a:spcAft>
                        <a:buFontTx/>
                        <a:buNone/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Работа Молодежного совета Юсьвинского муниципального округа Пермского края (проведение мероприятий, заседаний);                                                                                        - Конкурс проектов среди молодежи Юсьвинского муниципального округа Пермского края;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- Конкурс среди молодых семей Юсьвинского муниципального округа Пермского края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 в сфере молодежной политики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расходы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 </a:t>
                      </a:r>
                      <a:r>
                        <a:rPr lang="ru-RU" sz="1100" b="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счет средств местного бюджета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организацию и проведение </a:t>
                      </a:r>
                      <a:r>
                        <a:rPr kumimoji="0" lang="ru-RU" sz="1100" b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Форума молодежи Юсьвинского муниципального округа «Место силы»</a:t>
                      </a:r>
                      <a:endParaRPr lang="ru-RU" sz="11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Осуществление издательской деятельности (выпуск газеты «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Юсьвинские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вести»)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1 368,8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51 выпуск газеты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Юсьвинские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вести»  тиражом 500 экземпляров каждый.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Штатная численность персонала - 2,5 штатных единицы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78203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Разработка локально-сметного расчета при создании модельной муниципальной  библиотеки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94,1 тыс. руб. –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расходы за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счет средств местного бюджета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411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001000" cy="936104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«Развитие физической культуры и спорта в  Юсьвинском муниципальном округе Пермского 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5 804,0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рублей, в том числе средства местного бюджета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2 570,8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068305"/>
              </p:ext>
            </p:extLst>
          </p:nvPr>
        </p:nvGraphicFramePr>
        <p:xfrm>
          <a:off x="107504" y="1268760"/>
          <a:ext cx="8928992" cy="409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6336704"/>
              </a:tblGrid>
              <a:tr h="22397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346094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"Мы выбираем спорт!"(создание условий для развития массового спорта, пропаганды физической культуры и спорта, обеспечение возможностей для  жителей округа систематически заниматься физической культурой и массовым спортом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553,5 тыс. </a:t>
                      </a:r>
                      <a:r>
                        <a:rPr lang="ru-RU" sz="11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руб.</a:t>
                      </a:r>
                      <a:r>
                        <a:rPr lang="ru-RU" sz="1100" b="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расходы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за счет средств местного бюджета на организацию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 и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проведение:</a:t>
                      </a:r>
                      <a:endParaRPr lang="ru-RU" sz="1100" b="1" dirty="0" smtClean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окружной легкоатлетической эстафеты, посвященной очередной годовщине победы в ВОВ (251 участник);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Всероссийских лыжных гонок «Лыжня России - 2023» (374 участника);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Всероссийского дня бега «Кросс Нации» (250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Мероприятий комплекса ГТО (239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Ребята настоящие. Зарница (104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Открытого турнира округа по волейболу среди ветеранов (24 участника);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Открытого турнира округа  по баскетболу «Баскетбольный снайпер» (16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Открытого турнир округа по гиревому спорту (50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Муниципального этапа Всероссийских спортивных соревнований школьников «Президентские состязания» (36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Дня физкультурника (478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Первенства округа по мини-футболу (94 участника); 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Спортивного праздника «Спортивному движению – наше уважение (итоги спартакиады) (48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Спартакиады среди школьных команд округа (792 участника);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Спартакиады среди территорий Юсьвинского муниципального округа (взрослые) (230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Участия в выездных мероприятиях (взрослые) (118 участников);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Участия в выездных мероприятиях (дети) (193 участника)</a:t>
                      </a:r>
                      <a:endParaRPr lang="ru-RU" sz="110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1935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625298"/>
              </p:ext>
            </p:extLst>
          </p:nvPr>
        </p:nvGraphicFramePr>
        <p:xfrm>
          <a:off x="107504" y="764704"/>
          <a:ext cx="8928992" cy="3178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976664"/>
              </a:tblGrid>
              <a:tr h="58499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81501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условий для развития физической культуры и массового спорта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360,6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бюджета на организацию работы по проведению занятий по физической культуре и спорту для всех категорий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населения.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Занятия проводились в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территориях: с. Юсьва, с. Архангельское, с. Купрос, п. </a:t>
                      </a: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п. Пожва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, с.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Крохалево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было сформировано 9 групп с охватом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162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чел. разного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возраста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1501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мероприятия "Умею плавать!"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435,2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них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бюджета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326,4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рублей, средства местного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108,8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рублей.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Организовано обучение плаванию учащихся 3-х классов МБОУ «Архангельская СОШ» и МБОУ «</a:t>
                      </a:r>
                      <a:r>
                        <a:rPr lang="ru-RU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Юсьвинская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СОШ»)</a:t>
                      </a:r>
                    </a:p>
                  </a:txBody>
                  <a:tcPr marL="68580" marR="68580" marT="0" marB="0"/>
                </a:tc>
              </a:tr>
              <a:tr h="81501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Проектирование и устройство спортивных площадок и оснащение объектов спортивным оборудованием и инвентарем для занятий физической культурой и спортом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454,7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них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краевого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2 546,2 тыс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рублей,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местного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908,5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рублей.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роизведен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ремонт хоккейной коробки МБУ ДО «ДЮСШ «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Спарт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35014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1080120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«Обеспечение общественной безопасности на территории Юсьвинского муниципального округа Пермского 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885,8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рублей, в том числе средства местного бюджета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801,7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565165"/>
              </p:ext>
            </p:extLst>
          </p:nvPr>
        </p:nvGraphicFramePr>
        <p:xfrm>
          <a:off x="179512" y="1124744"/>
          <a:ext cx="8856984" cy="56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5472608"/>
              </a:tblGrid>
              <a:tr h="15247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79665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Обучение специалистов учреждений социальной сферы и членов антитеррористических комиссий по вопросам профилактики терроризма, а также минимизации и (или) ликвидации его проявлений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обучение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 специалистов из учреждений социальной сферы по вопросам профилактики терроризма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115212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Внедрение технических средств системы видеонаблюдения, а так же развитие и усовершенствование использования комплекса технических средств системы видеонаблюдения в общественных местах и местах массового пребывания граждан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514,1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 CYR"/>
                          <a:cs typeface="Times New Roman CYR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 CYR"/>
                          <a:cs typeface="Times New Roman CYR"/>
                        </a:rPr>
                        <a:t>–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 CYR"/>
                          <a:cs typeface="Times New Roman CYR"/>
                        </a:rPr>
                        <a:t> расходы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 CYR"/>
                          <a:cs typeface="Times New Roman CYR"/>
                        </a:rPr>
                        <a:t>за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 CYR"/>
                          <a:cs typeface="Times New Roman CYR"/>
                        </a:rPr>
                        <a:t>счет средств 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 CYR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Times New Roman CYR"/>
                          <a:cs typeface="Calibri" pitchFamily="34" charset="0"/>
                        </a:rPr>
                        <a:t>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установку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 видеокамер в общественных местах в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п.Майкор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на территории Парка культуры и отдыха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8750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деятельности  народной дружины, а также организация и проведение рейдов и других профилактических мероприятий, в т.ч. с несовершеннолетними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310,6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из</a:t>
                      </a:r>
                      <a:r>
                        <a:rPr lang="ru-RU" sz="11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них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краевого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– 84,1 тыс. рублей, средства местного бюджета – 226,5 тыс. рублей на выплату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материального поощрения и материальное обеспечение деятельности народной дружины.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 2023 год народными дружинниками отработано 1865 час (в 2022г.-1661 часов, 2021г.-1686 часов), с участием в народных дружинников составлено 13 (АППГ-18) протоколов по административным правонарушениям, проведено 365 бесед  (АППГ-321)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8750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и проведение мероприятия «Поезд безопасности», а также организация и проведение рейдовых и других профилактических мероприятий, в т.ч. с несовершеннолетними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31,2 тыс.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расходы за счет средств местного бюджета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данное мероприятие было проведено 5 раз, охвачено 12 населенных пунктов: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с.Архангельское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с.Доег,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с.Антипино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с.Купрос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с.Крохалево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с.Тимино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п.Тукачево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п.Пожва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п.Кама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п.Майкор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с.Юсьва,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с.Бажино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8750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Размещение уличной социальной рекламы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20,0 тыс.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расходы за счет средств местного бюджета на организацию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и проведение 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кций и выставок тематической литературы направленные на профилактику здорового образа жизни, просмотра видеороликов в социальном кинозале по финансовой грамотности и пожарной безопасности; антинаркотической направленности, распространение памяток и буклетов: «Скажи  «НЕТ» сигаретам», «О правилах пожарной безопасности»</a:t>
                      </a:r>
                      <a:endParaRPr lang="ru-RU" sz="11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0810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4624"/>
            <a:ext cx="8640960" cy="864096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«Экономическое развитие Юсьвинского муниципального округа Пермского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417,0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 за счет средств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местного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836263"/>
              </p:ext>
            </p:extLst>
          </p:nvPr>
        </p:nvGraphicFramePr>
        <p:xfrm>
          <a:off x="107504" y="1029613"/>
          <a:ext cx="8928992" cy="5042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904656"/>
              </a:tblGrid>
              <a:tr h="54837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38646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Приобретение торговых прилавков для продажи сельскохозяйственной продукции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159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171,1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 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приобретение и установку 5 торговых прилавков для обеспечения доступности продажи сельскохозяйственной продукции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38646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 сельскохозяйственных ярмарок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159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119,0</a:t>
                      </a:r>
                      <a:r>
                        <a:rPr kumimoji="0" lang="ru-RU" sz="1100" b="1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тыс. руб. </a:t>
                      </a:r>
                      <a:r>
                        <a:rPr kumimoji="0" lang="ru-RU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– расходы за счет средств местного бюджета 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организацию и проведение 6 сельскохозяйственных ярмарок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38646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мероприятия, посвященного Дню работников сельского хозяйства и перерабатывающей промышленности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2159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36,0 тыс.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расходы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за счет средств местного бюджета на проведение традиционного мероприятия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38646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отраслевых  семинаров со специалистами сельхозпредприятий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40,0 тыс. руб. –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расходы за счет средств местного бюджета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проведение обучающих семинаров по темам: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Профилактические мероприятия Управления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Россельхознадзора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по Кировской области, Удмуртской республике и Пермскому краю. Докладчик: Бойков Александр Валерьевич- государственный инспектор Управления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Россельхознадзора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Федеральный  закон от 14.07.2022 № 248-ФЗ «О побочных продуктах животноводства и внесении изменений в отдельные законодательные акты РФ». Разъяснение  требований закона  и ответы на вопросы. Докладчик Мальцева Раиса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Атласовна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- государственный инспектор Управления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Россельхознадзора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Результаты агрохимического обследования земельных участков на территории Юсьвинского муниципального округа и пути повышения плодородия почвы.  Докладчик: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Акперов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Дмитрий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Имранович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- главный агрохимик;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семинар на базе СПК «Колхоз Совет» со специалистами животноводства, ветеринарами и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осеменаторами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по племенной работе с ООО «Пермское»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38646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конкурса техников по искусственному осеменению  коров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25,8 тыс. руб. –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средств местного бюджета на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организацию и проведение конкурса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38646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конкурса механизаторов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25,1 тыс. руб. –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средств местного бюджета на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организацию и проведение конкурса</a:t>
                      </a:r>
                      <a:endParaRPr lang="ru-RU" sz="1100" b="1" dirty="0" smtClean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5185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864096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«Территориальное развитие Юсьвинского муниципального округа Пермского 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157 852,8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тыс. рублей, в том числе средства местного бюджета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33 193,6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960464"/>
              </p:ext>
            </p:extLst>
          </p:nvPr>
        </p:nvGraphicFramePr>
        <p:xfrm>
          <a:off x="107504" y="980728"/>
          <a:ext cx="8928992" cy="5142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904656"/>
              </a:tblGrid>
              <a:tr h="22447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79665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мероприятий, направленных на комплексное развитие сельских территорий (Улучшение жилищных условий граждан, проживающих на сельских территориях)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3 880,9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из них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федерального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бюджетов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3 104,7  тыс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рублей,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155,2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рублей, внебюджетные источники – 621,0 тыс. рублей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направлены на улучшение жилищных условий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2-х семей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условиях предоставления жилья по найму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мероприятий, направленных на комплексное развитие сельских территорий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111 431,3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 из них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федерального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 краевого бюджетов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109 733,1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рублей,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1 698,2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рублей направлено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строительство очистных сооружений в с. Юсьва (93 698,6 тыс. руб.) и строительство и реконструкцию локального водопровода в п.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(17 732,7 тыс. руб.)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мероприятий, направленных на комплексное развитие сельских территорий (Благоустройство сельских территорий)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3 286,9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руб.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из них средства федерального и краевого бюджетов – 2 300,8 тыс. руб.,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средства </a:t>
                      </a:r>
                      <a:r>
                        <a:rPr lang="ru-RU" sz="1100" i="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– </a:t>
                      </a:r>
                      <a:r>
                        <a:rPr lang="ru-RU" sz="1100" i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986,1 </a:t>
                      </a:r>
                      <a:r>
                        <a:rPr lang="ru-RU" sz="1100" i="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</a:t>
                      </a:r>
                      <a:r>
                        <a:rPr lang="ru-RU" sz="1100" i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рублей</a:t>
                      </a:r>
                      <a:r>
                        <a:rPr lang="ru-RU" sz="1100" i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на </a:t>
                      </a:r>
                      <a:r>
                        <a:rPr lang="ru-RU" sz="1100" i="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реа</a:t>
                      </a:r>
                      <a:r>
                        <a:rPr lang="ru-RU" sz="110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лизацию 2 </a:t>
                      </a:r>
                      <a:r>
                        <a:rPr lang="ru-RU" sz="1100" i="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проектов: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рганизация пешеходных коммуникаций в с.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Крохалево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(ул. Центральная); 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рганизация пешеходных коммуникаций в п.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 (ул. Заводская)</a:t>
                      </a:r>
                      <a:endParaRPr lang="ru-RU" sz="1100" i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7327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проектов инициативного бюджетирования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4 367,9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них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3 922,9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рублей, средства местного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222,5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рублей, инициативные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платежи – 222,5 тыс. рублей на реализацию 5 проектов:</a:t>
                      </a:r>
                      <a:endParaRPr lang="ru-RU" sz="1100" i="0" baseline="0" dirty="0" smtClean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обустройство детской площадки в селе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Доег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бустройство детской площадки в селе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Крохалево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бустройство сквера для массового отдыха населения в селе Купрос;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емонт лестницы и пешеходного моста через речку Зуевка в пос.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б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лагоустройство двора МБОУ «Пожвинская СОШ № 1»</a:t>
                      </a:r>
                      <a:endParaRPr lang="ru-RU" sz="1100" i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7327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Ремонт и устройство детских, спортивных, спортивно-игровых площадок, устройство, восстановление территорий общего пользования (парков, скверов)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40,0 тыс. руб. </a:t>
                      </a:r>
                      <a:r>
                        <a:rPr lang="ru-RU" sz="110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расходы</a:t>
                      </a:r>
                      <a:r>
                        <a:rPr lang="ru-RU" sz="1100" i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за </a:t>
                      </a:r>
                      <a:r>
                        <a:rPr lang="ru-RU" sz="1100" i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счет средств местного бюджета на разработку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локально-сметного расчета (проектная документация) по объекту «Благоустройство общественной территории по ул. Центральная с. Архангельское»</a:t>
                      </a:r>
                      <a:endParaRPr lang="ru-RU" sz="1100" i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5759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918567"/>
              </p:ext>
            </p:extLst>
          </p:nvPr>
        </p:nvGraphicFramePr>
        <p:xfrm>
          <a:off x="35496" y="260648"/>
          <a:ext cx="8928992" cy="6206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5760640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85820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Обустройство тротуаров в населенных пунктах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2 690,0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</a:t>
                      </a:r>
                      <a:r>
                        <a:rPr lang="ru-RU" sz="110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 </a:t>
                      </a:r>
                      <a:r>
                        <a:rPr lang="ru-RU" sz="1100" i="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счет средств местного бюджета </a:t>
                      </a:r>
                      <a:r>
                        <a:rPr lang="ru-RU" sz="110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на обустройство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тротуаров в деревянном (п.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Тукачево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ул. Набережная 150 метров, ул. Пионерская 336 метров, подход к мостику</a:t>
                      </a:r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52</a:t>
                      </a:r>
                      <a:r>
                        <a:rPr kumimoji="0" lang="ru-RU" sz="1100" b="1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метра; п. Кама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Фильчинский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переулок 180 метров; с. Юсьва ул. Школьная 100 метров, к домам сирот 140 метров) и бетонном исполнении (с. Юсьва ул. Набережная 115 метров, ул. Челюскинцев 70,1 метр, ул. Чечулина 450 метров, ул. Подгорная 220 метров)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Обустройство уличного освещения в населенных пунктах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1 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697,1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обустройство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уличного освещения, протяженностью 3,322 км, в том числе: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с. Архангельское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ул.Центральная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с.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Крохалево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ул. Базовая 1 и Базовая 2, ул.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Кардымская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ул.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Микалевская</a:t>
                      </a:r>
                      <a:endParaRPr lang="ru-RU" sz="1100" i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94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Благоустройство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Крохалевского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кладбища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787,9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894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Расчистка и углубление осушительной водоотводной канавы в с.Юсьва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микрорайоне </a:t>
                      </a:r>
                      <a:r>
                        <a:rPr lang="ru-RU" sz="11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Тылаево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630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приоритетного проекта "Наша улица" программы "Комфортный край"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1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375,7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из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них средства краевого бюджета – 3 038,2 тыс. рублей,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 337,5 тыс.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рублей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б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лагоустройство общественной территории по ул. Центральная с.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Архангельское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(устройство 651 кв. м тротуаров в плиточном исполнении, уличного освещения, установка вазонов, МАФ по ул. Центральная)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Обустройство мест (площадок) накопления твердых коммунальных отходов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898,5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бустройство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 площадок накопления ТКО в населенных пунктах: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 Юсьва,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Якушево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Казенная, п.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Кузьмино,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Макарово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Габово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Истер-Дор, д. Петухово,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Трифаново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Якино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Крохалевское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кладбище, Купросское кладбище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0952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Приобретение контейнеров для сбора (складирования) твердых коммунальных отходов на контейнерных площадках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672,0 тыс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средств местного бюджета на приобретение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56 контейнеров для сбора (складирования) твердых коммунальных отходов на контейнерных площадках 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60952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Комплекс мероприятий по закрытию и ликвидации свалок ТКО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800,0 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руб.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из них средства краевого бюджета – 600,0 тыс. рублей,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– 200,0 тыс. рублей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акрытие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 ликвидацию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 несанкционированных свалок накопления твердых коммунальных отходов – вблизи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Кубени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и в 0,3 км южнее п. Кама</a:t>
                      </a:r>
                      <a:endParaRPr lang="ru-RU" sz="1100" dirty="0" smtClean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93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47248" cy="79208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доходов </a:t>
            </a: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b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Юсьвинского муниципального округа Пермского </a:t>
            </a:r>
            <a:r>
              <a:rPr lang="ru-RU" sz="1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края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90923319"/>
              </p:ext>
            </p:extLst>
          </p:nvPr>
        </p:nvGraphicFramePr>
        <p:xfrm>
          <a:off x="323528" y="1196752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5576" y="63813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Всего доходов 855 497,1 тыс. руб.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1319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300444"/>
              </p:ext>
            </p:extLst>
          </p:nvPr>
        </p:nvGraphicFramePr>
        <p:xfrm>
          <a:off x="193710" y="260648"/>
          <a:ext cx="8770778" cy="6382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5458410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 по предотвращению распространения и уничтожению борщевика Сосновского в Юсьвинском муниципальном округе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107,8 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на  п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роведение обследование площади засорения борщевиком на площади 9,7 га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и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мероприятий по освобождению площадей от борщевика на территории 9,7 га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зон санитарной охраны водозаборных скважин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315,9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на забор проб воды для проведения анализов со скважин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1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(микрорайон Нефтяников), Горки, Тараканово, школа </a:t>
                      </a:r>
                      <a:r>
                        <a:rPr lang="ru-RU" sz="11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Доег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4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Ремонт (обустройство) источников водоснабжения и систем водоснабжения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2 862,5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расходы за счет </a:t>
                      </a:r>
                      <a:r>
                        <a:rPr lang="ru-RU" sz="110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i="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бустройство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и ремонт 9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источников водоснабжения (колодцы, скважины):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емонт водопровода в д.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Макарово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т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екущий ремонт водопровода в п.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по ул. Коммунистическая от перекрестка с улицей Октябрьская до пересечения с улицей Пушкина;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у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стройство шахтного колодца в д. Николаево;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у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стройство трубчатого колодца в с. Купрос на ул.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Колокольникова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д. 19;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у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стройство источника водоснабжения (родник) в д. Елизавета Пожва;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емонт колодца для забора воды в с. Купрос на ул. Комсомольская;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т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екущий ремонт участков водопровода в п.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по ул. Матросова, ул. Пушкина и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ул.Октябрьская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т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екущий ремонт участков водопровода в п. Пожва по ул. Чкалова и ул. Ленина.</a:t>
                      </a: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т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екущий ремонт участков водопровода 30 метров в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п.Пожва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на пересечении ул. Пушкина и ул. Зои Космодемьянской и участка водопровода 141 метр от колодца на перекрестке ул. Энгельса - ул. Дружбы до колодца вблизи дома дружбы 17</a:t>
                      </a:r>
                      <a:endParaRPr kumimoji="0" lang="ru-RU" sz="1100" i="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8894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Устранение аварий на коммунальных системах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605,6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11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Разработка локально-сметных расчетов для реализации мероприятий по ремонту (обустройству) источников водоснабжения и систем водоснабжения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169,4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счет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средства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на разработку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 локально-сметных расчетов на выполнение работ на объектах водоснабжения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Техническое и аварийно-диспетчерское обслуживание распределительных газопроводов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538,7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участок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Архангельского газопровода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4211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346279"/>
              </p:ext>
            </p:extLst>
          </p:nvPr>
        </p:nvGraphicFramePr>
        <p:xfrm>
          <a:off x="179512" y="260648"/>
          <a:ext cx="8928992" cy="5109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5760640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82992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 по подготовке к пуску газа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236,6 тыс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подготовительные работы по пуску газа в распределительные газопроводы п.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10242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Распределительные газопроводы в п.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Юсьвинского района Пермского края. 1 очередь 1 этап. Строительство распределительных газопроводов в п.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Майкор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Юсьвинского района Пермского края. 1 очередь. 2 этап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1 116,1 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из них средства краевого бюджета – 1 116,0 тыс. рублей,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0,1 тыс. рублей 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пуско-наладочные работы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пуску газа в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распределительные газопроводы п.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94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Установка жаротрубного котла КВр-2.0 для котельной по адресу: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п.Пожва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ул.Судомеханическая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9ж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348,1 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8894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Строительство, реконструкция, капитальный ремонт, ремонт объектов общественной инфраструктуры муниципального значения: инженерной, коммунальной, социальной инфраструктуры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1 106,0 тыс</a:t>
                      </a:r>
                      <a:r>
                        <a:rPr lang="ru-RU" sz="1100" b="1" spc="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1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руб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100" spc="5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100" spc="5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расходы за счет </a:t>
                      </a:r>
                      <a:r>
                        <a:rPr lang="ru-RU" sz="1100" spc="5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spc="5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spc="5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мероприятие по ремонту трубопроводов подземных участков теплотрассы п. Пожва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98157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на содержание  муниципального бюджетного учреждения «Юсьвинское ЖКХ»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16 367,9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содержание 28,0 штатных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единиц (по состоянию на 31.12.2023) и реализацию полномочий в сфере благоустройства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7663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008112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«Развитие транспортной системы Юсьвинского муниципального округа Пермского 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50 911,9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рублей, в том числе средства местного бюджета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40 147,6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778614"/>
              </p:ext>
            </p:extLst>
          </p:nvPr>
        </p:nvGraphicFramePr>
        <p:xfrm>
          <a:off x="107504" y="1124744"/>
          <a:ext cx="8928992" cy="4386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6120680"/>
              </a:tblGrid>
              <a:tr h="29648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Паспортизация муниципальных дорог общего пользования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500,0 тыс. руб.</a:t>
                      </a:r>
                      <a:r>
                        <a:rPr lang="ru-RU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проведение паспортизации 41,6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км дорог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043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Предпроектное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обследование мостового перехода через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р.Иньва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р.Купросска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автомобильной дороги "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Габово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-Купрос" - участок "Евсино-Купрос"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595,0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средств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627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Проектно-изыскательские работы по капитальному ремонту моста через р.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Иньва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на автомобильной дороге «Юсьва-Архангельское» км 004+462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595,6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тыс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 расходы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за счет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(оплата аванса по муниципальному контракту)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327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Ремонт автомобильных дорог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11 652,6 </a:t>
                      </a:r>
                      <a:r>
                        <a:rPr lang="ru-RU" sz="1100" b="1" i="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</a:t>
                      </a:r>
                      <a:r>
                        <a:rPr lang="ru-RU" sz="1100" b="1" i="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</a:t>
                      </a:r>
                      <a:r>
                        <a:rPr lang="ru-RU" sz="1100" b="0" i="0" baseline="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из них средства краевого бюджета – 10 764,3 тыс. рублей, </a:t>
                      </a:r>
                      <a:r>
                        <a:rPr lang="ru-RU" sz="1100" b="0" i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средства </a:t>
                      </a:r>
                      <a:r>
                        <a:rPr lang="ru-RU" sz="1100" b="0" i="0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b="0" i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 888,3 тыс. рублей на</a:t>
                      </a: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b="0" i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ремонт 3</a:t>
                      </a:r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,957 км автомобильных дорог,</a:t>
                      </a:r>
                      <a:r>
                        <a:rPr kumimoji="0" lang="ru-RU" sz="11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том числе:</a:t>
                      </a:r>
                      <a:endParaRPr lang="ru-RU" sz="1100" b="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участка автомобильной дороги "Пожва-Усть-Пожва" км 001+000 – км 001+742;</a:t>
                      </a:r>
                      <a:endParaRPr lang="ru-RU" sz="1100" b="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участка автомобильной дороги "Кудымкар-Пожва-Алешино" км 000+000 – км 000+600;</a:t>
                      </a:r>
                      <a:endParaRPr lang="ru-RU" sz="1100" b="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автомобильной дороги по ул. Луговая д. </a:t>
                      </a:r>
                      <a:r>
                        <a:rPr kumimoji="0" lang="ru-RU" sz="11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Симянково</a:t>
                      </a:r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  <a:endParaRPr lang="ru-RU" sz="1100" b="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 автомобильной дороги по ул. Центральная (от дома № 3 до дома № 5, от дома № 41 до дома № 51) д. </a:t>
                      </a:r>
                      <a:r>
                        <a:rPr kumimoji="0" lang="ru-RU" sz="11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Федотово</a:t>
                      </a:r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  <a:endParaRPr lang="ru-RU" sz="1100" b="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автомобильной дороги по ул. Строительная п. Пожва;</a:t>
                      </a:r>
                      <a:endParaRPr lang="ru-RU" sz="1100" b="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 автомобильной дороги по ул. Центральная (от дома № 16 до дома № 23) д. </a:t>
                      </a:r>
                      <a:r>
                        <a:rPr kumimoji="0" lang="ru-RU" sz="11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Секово</a:t>
                      </a:r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  <a:endParaRPr lang="ru-RU" sz="1100" b="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b="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участка автомобильной дороги «Подъезд к с. Юсьва» км 000+007 – км 001+094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8839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486110"/>
              </p:ext>
            </p:extLst>
          </p:nvPr>
        </p:nvGraphicFramePr>
        <p:xfrm>
          <a:off x="215008" y="404664"/>
          <a:ext cx="8677472" cy="6180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6832"/>
                <a:gridCol w="5760640"/>
              </a:tblGrid>
              <a:tr h="13945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Ремонт автомобильных дорог (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несофинансируемые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краевого бюджета)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567,9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</a:t>
                      </a:r>
                      <a:r>
                        <a:rPr lang="ru-RU" sz="11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руб. </a:t>
                      </a:r>
                      <a:r>
                        <a:rPr lang="ru-RU" sz="1100" b="0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i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i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</a:t>
                      </a:r>
                      <a:r>
                        <a:rPr lang="ru-RU" sz="1100" i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ремонт 2,515км автомобильных дорог, в том числе: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автомобильной дороги «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Асаново-Белюково-Пахомово»км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0+550 км - км 1+050;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подъезда к кладбищу с. Они;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участка автомобильной дороги "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Сивашер-Обирино-Сыскино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" км 3+005- км 3+355;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Восстановление поперечного профиля и неровности проезжей части гравийного покрытия участка автомобильной дороги по ул. Поселковая (от д. №7 до д. №16) д.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Баранчиново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по ул. Восточная (от ул. Попова до д. № 32) с. Юсьва;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Восстановление поперечного профиля и неровности проезжей части переходного типа покрытия на участках автомобильной дороги по ул. Челюскинцев с. Юсьва;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участка автомобильной дороги по ул. Верхняя (от ручья до границ населенного пункта) с. Они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Восстановление мостов и труб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4 346,6 тыс. руб. –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расходы за счет средств местного бюджета </a:t>
                      </a:r>
                      <a:r>
                        <a:rPr lang="ru-RU" sz="1100" b="0" i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на ремонт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искусственных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сооружений – 101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п.м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.,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том числе: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ремонт моста через р.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Октасшор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на автомобильной дороге «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Доег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-Пет-Бор»;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ремонт моста через р.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Кичашор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автомобильной дороги "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Габово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-Купрос«;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ремонт моста через ручей на автомобильной дороге по ул. Центральная д. Жуково;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емонт моста через р.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Ык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на автомобильной дороге "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Габово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-Купрос«;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демонтаж разрушенных элементов проезжей части моста на участке автомобильной дороги "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Габово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-Купрос" км 2+778;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емонт водопропускной трубы на автомобильной дороге "Кудымкар-Пожва-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Дубленово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осстановление водопропускных труб по ул. Свободы с. Юсьва, Антипино-Казенная, Купрос-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Якино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Антипино-Дмитриево, ул.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Горковская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п. Горки,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Доег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-Пет-Бор;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емонт водопропускной трубы по ул. Центральная д.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Швычи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ремонт водопропускной трубы по ул. Студенческая (пересечение с ул. Больничная) с. Юсьва;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ремонт моста через ручей на 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авомобильной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дороге "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Доег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-Пет-Бор" км 1+554;</a:t>
                      </a:r>
                      <a:endParaRPr lang="ru-RU" sz="1100" i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r>
                        <a:rPr kumimoji="0" lang="ru-RU" sz="1100" i="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р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емонт водопропускных труб на автомобильных дорогах Юсьвинского муниципального округа Пермского края: "Кудымкар-Пожва-</a:t>
                      </a:r>
                      <a:r>
                        <a:rPr kumimoji="0" lang="ru-RU" sz="1100" i="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Дубленово</a:t>
                      </a:r>
                      <a:r>
                        <a:rPr kumimoji="0" lang="ru-RU" sz="1100" i="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", "Пожва-Усть-Пожва", ул. Верхняя с. Они</a:t>
                      </a:r>
                      <a:endParaRPr lang="ru-RU" sz="1100" b="1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Содержание муниципальных дорог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24 287,9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на содержание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640,9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км автомобильных дорог общего пользования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значения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9418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04456"/>
              </p:ext>
            </p:extLst>
          </p:nvPr>
        </p:nvGraphicFramePr>
        <p:xfrm>
          <a:off x="215008" y="404664"/>
          <a:ext cx="8677472" cy="3463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6832"/>
                <a:gridCol w="5760640"/>
              </a:tblGrid>
              <a:tr h="139452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Организация пассажирских перевозок на территории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37490" algn="l"/>
                        </a:tabLst>
                      </a:pPr>
                      <a:r>
                        <a:rPr lang="ru-RU" sz="1100" b="1" spc="50" dirty="0">
                          <a:effectLst/>
                          <a:latin typeface="Calibri"/>
                          <a:ea typeface="Calibri"/>
                          <a:cs typeface="Calibri"/>
                        </a:rPr>
                        <a:t>3 </a:t>
                      </a:r>
                      <a:r>
                        <a:rPr lang="ru-RU" sz="1100" b="1" spc="5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629,4 </a:t>
                      </a:r>
                      <a:r>
                        <a:rPr lang="ru-RU" sz="1100" b="1" spc="50" dirty="0">
                          <a:effectLst/>
                          <a:latin typeface="Calibri"/>
                          <a:ea typeface="Calibri"/>
                          <a:cs typeface="Calibri"/>
                        </a:rPr>
                        <a:t>тыс. руб</a:t>
                      </a:r>
                      <a:r>
                        <a:rPr lang="ru-RU" sz="1250" spc="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spc="5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spc="5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на организацию пассажирских перевозок по муниципальным маршрутам «Юсьва-</a:t>
                      </a:r>
                      <a:r>
                        <a:rPr lang="ru-RU" sz="1100" spc="5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Тукачево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», «Юсьва-</a:t>
                      </a:r>
                      <a:r>
                        <a:rPr lang="ru-RU" sz="1100" spc="5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Доег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», «Юсьва-</a:t>
                      </a:r>
                      <a:r>
                        <a:rPr lang="ru-RU" sz="1100" spc="5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Мелюхино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», «Юсьва-</a:t>
                      </a:r>
                      <a:r>
                        <a:rPr lang="ru-RU" sz="1100" spc="5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Трифаново</a:t>
                      </a:r>
                      <a:r>
                        <a:rPr lang="ru-RU" sz="1100" spc="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»</a:t>
                      </a:r>
                      <a:endParaRPr lang="ru-RU" sz="1250" spc="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4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Выполнение работ по строительному контролю объекта "Ремонт участка автомобильной дороги "Подъезд к с. Юсьва""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315,0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4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Выполнение работ по оформлению отдельных проектов на ремонт мостов из общей ПСД по объекту "Реконструкция автомобильной дороги "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Габово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-Купрос"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819,0 тыс. руб. –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за счет средств местного бюджета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4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Замена  и установка  барьерных ограждений, автобусных остановок, недостающих дорожных знаков, информационных щитов, светофоров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602,9 тыс. руб.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средств местного бюджета на 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установку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62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п.м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 барьерных ограждений на участке автомобильной дороги по ул. Свободы п. Пожва, автомобильной дороги «Пожва - Е.-Пожва», «Подъезд к пристани Пожва».</a:t>
                      </a:r>
                      <a:endParaRPr lang="ru-RU" sz="1100" b="1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1575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368152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«Формирование комфортной городской среды на территории Юсьвинского муниципального округа Пермского края»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9 146,9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рублей, в том числе средства местного бюджета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1 118,1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551224"/>
              </p:ext>
            </p:extLst>
          </p:nvPr>
        </p:nvGraphicFramePr>
        <p:xfrm>
          <a:off x="107504" y="1340768"/>
          <a:ext cx="8928992" cy="3604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2952328"/>
                <a:gridCol w="2952328"/>
              </a:tblGrid>
              <a:tr h="62620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Разработка проектно-сметной документации, дизайн-проектов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226,0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на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разработку дизайн-проекта и сметной документации по объекту «Благоустройство набережной р.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Иньва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п.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», планируемого к реализации в 2024 году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089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Благоустройство общественных и дворовых территорий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605,9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них средства федерального и краевого бюджетов – 5 945,3 тыс. рублей,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– 660,6 тыс. рублей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Выполнены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работы по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благоустройству общественной территории набережной р. Кама в п. Пожва (микрорайон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Лемпиха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147868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 по формированию современной городской среды (расходы, не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софинансируемые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федерального бюджета)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315,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из них средства краевого бюджета – 2 083,5 тыс. рублей,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231,5 тыс. рублей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4078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784976" cy="1152128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«Защита населения и территории Юсьвинского муниципального округа Пермского края от чрезвычайных ситуаций, обеспечение пожарной безопасности и безопасности людей на водных объектах»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21 153,4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счет средств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местного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904677"/>
              </p:ext>
            </p:extLst>
          </p:nvPr>
        </p:nvGraphicFramePr>
        <p:xfrm>
          <a:off x="107504" y="1268760"/>
          <a:ext cx="8928992" cy="4796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6120680"/>
              </a:tblGrid>
              <a:tr h="28346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Обучение членов комиссии по ГО и РСЧС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46,4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на обучение в Краевом государственном бюджетном учреждении дополнительного профессионального образования «Учебно-методический центр по ГО и ЧС Пермского края»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специалистов по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программам: </a:t>
                      </a:r>
                    </a:p>
                    <a:p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п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овышения квалификации работников ГО и должностных лиц, уполномоченных по защите населения и территорий от чрезвычайных ситуаций (категория 3.4 «Члены ПУФ»);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повышения квалификации должностных лиц и специалистов органов управления в области гражданской обороны и защиты от чрезвычайных ситуаций (категория 2.1 «Должностные лица координационных органов управления»);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повышения квалификации работников ГО и должностных лиц, уполномоченных по защите населения и территорий от чрезвычайных ситуаций (категория 3.3 «Члены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эвакоорганов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»);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повышения квалификации работников ГО и должностных лиц, уполномоченных по защите населения и территорий от чрезвычайных ситуаций (категория 3.2 «руководители формирований и служб»)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84043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Проведение мероприятий  пропагандирующих соблюдение мер пожарной безопасности и безопасности на воде на территории населенных пунктов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95,6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н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а п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роведение ежегодного соревнования учащихся Юсьвинского муниципального округа Пермского края «Школа безопасности  - 2023»;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на проведение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соревнования «Лучшая муниципальная пожарная охрана»;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приобретены памятки Купание запрещено» (формат А4» в количестве 150 шт.),«Лесные пожары» (формат А4 в количестве 150 шт.), «Для предупреждения пожара в индивидуальном жилом доме» (формат  А4 в количестве 124 шт.), «Правила поведения на льду» (формат А4 в количестве 150 шт.)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0434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содержания муниципального казенного учреждения "Единая дежурная диспетчерская служба"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469,7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содержание 40,0 штатных единиц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учреждения и материальное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деятельности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учреждения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207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487482"/>
              </p:ext>
            </p:extLst>
          </p:nvPr>
        </p:nvGraphicFramePr>
        <p:xfrm>
          <a:off x="107504" y="332656"/>
          <a:ext cx="8928992" cy="6317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976664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 по противопожарному водоснабжению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1 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851,4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400" dirty="0">
                          <a:effectLst/>
                          <a:latin typeface="Robot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местного бюджета: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выполнены работы по ремонту пожарных пирсов (п.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р.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Кемелька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Доег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р.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Доег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ыполнены работы  по дноуглублению (очистке) на 11 пирсах;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бустроены пожарные пирсы в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Зуево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Дубленово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проводение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проверки технического состояния пожарных в весенне-осенний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период;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 расходы, связанные с потреблением воды для тушения пожаров через пожарные гидранты из центральной системы водоснабжения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водоснабжающим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организациям;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ыполнены работы  по расчистке от снега подъездов к искусственным источникам в зимний период по следующим направлениям: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Юсьвинское направление (с. Юсьва,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Зуево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Мелюхино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Обирино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Сивашер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Почашер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Баранчиново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Верх-Мега,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Пахомово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Мокрушино, д. Тюмень,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Федорово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Жигиново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Центральное направление (д.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Чинагорт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Антипино, д. Петухово, с.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Доег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Пиканово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Макарово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Логиново, с. Аксеново, с. Купрос,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Харино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Бажино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Тараканово,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Ситково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Евсино,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Трифаново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спирино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Архангельское,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Федотово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Секово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Нижняя Волпа,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Мосино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Крохалево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пос. Купрос-Волок, д. Подволошино,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Афонино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Чикманово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Тимино, пос.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Тукачево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Данино,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Пахомово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Онохово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Урманово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Стариково,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Федорово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Швычи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Пахомово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Кубенево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Якино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Дубленово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Майкорское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направление (п.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Майкор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Они, п. Горки);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4.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Пожвинское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направление (п. Пожва);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5. Камское направление (п. Кама, д. Городище)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Мероприятия по обеспечению первичными  мерами пожарной безопасности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345,6 </a:t>
                      </a: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на:</a:t>
                      </a:r>
                    </a:p>
                    <a:p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с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оздание защитной противопожарной  минерализованной полосы на территориях Юсьвинского муниципального округа, подверженных угрозе распространения природного пожара;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</a:t>
                      </a:r>
                      <a:r>
                        <a:rPr kumimoji="0" lang="ru-RU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ыполнение работ по разработке проектно-сметной документации на «Создание муниципальной автоматизированной системы централизованного оповещения населения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9494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Создание условий для организации добровольной пожарной охраны на территории ЮМО ПК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629,7 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организацию деятельности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 добровольных пожарных на следующих территориях: д. Лаврово,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Трифаново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Корзино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Обирино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c. Тимино,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Ситково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с.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Мелюхино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 Общее количество отработанных часов за дежурства 20440 часов. Участие в пожарах принимали добровольные пожарные с трех территорий (д.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Трифаново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Корзино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Соболево), количество часов -  165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9530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551036"/>
              </p:ext>
            </p:extLst>
          </p:nvPr>
        </p:nvGraphicFramePr>
        <p:xfrm>
          <a:off x="107504" y="332656"/>
          <a:ext cx="8928992" cy="2304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328"/>
                <a:gridCol w="5976664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Обустройство пожарных водоемов, пожарных гидрантов в населенных пунктах муниципального округа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587,7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400" dirty="0">
                          <a:effectLst/>
                          <a:latin typeface="Roboto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бустроено 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пожарных водоема: 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п. Пожва ул. Сибирская, 19;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с. Юсьва ул. Первомайская, 33;</a:t>
                      </a:r>
                    </a:p>
                    <a:p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Чинагорт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 ул. Центральная, 14.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 по обеспечению материальными резервами ПВР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127,3 тыс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бюджета на п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риобретение продуктов питания для создания резерва материальных ресурсов в целях ликвидации последствий чрезвычайных ситуаций природного или техногенного характера, товаров для оснащения пунктов временного размещения населения Юсьвинского муниципального округа Пермского, а также на оплату расходов на ответственное хранение продуктов питания,  закупленных для создания резерва материальных ресурсов.</a:t>
                      </a:r>
                      <a:endParaRPr kumimoji="0" lang="ru-RU" sz="11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3165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296144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реализацию мероприятий муниципальной программы «Распоряжение земельными ресурсами и развитие градостроительной деятельности»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–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3 985,9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рублей, в том числе средства 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местного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бюджета – 1 171,5 тыс. рублей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076386"/>
              </p:ext>
            </p:extLst>
          </p:nvPr>
        </p:nvGraphicFramePr>
        <p:xfrm>
          <a:off x="215008" y="1412776"/>
          <a:ext cx="8928992" cy="450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904656"/>
              </a:tblGrid>
              <a:tr h="5845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Формирование земельных участков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384,3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на: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подготовку 47 межевых планов;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-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формирование и постановку на кадастровый учет 12 земельных участков  для  проведения аукциона;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2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земельных участков из земель сельскохозяйственного назначения для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дальнейшего предоставления сельскохозяйственным предприятиям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округа;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3 земельных участка для размещения фельдшерско-акушерских пунктов; 5 земельных участков для бесплатного предоставления многодетным семьям и другим категориям граждан;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23 земельных участков под объектами недвижимости, находящимися в муниципальной собственности;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 земельного участка под спортивную площадку;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по 1 земельному участку исправлена реестровая ошибка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84043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Разработка проектов межевания территории и проведение  комплексных  кадастровых работ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311,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1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 из них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средства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краевого бюджета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814,4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тыс. рублей,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средства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местного бюджета –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496,7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тыс.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рублей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на 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выполнение комплексных кадастровых работ на территории 46 кварталов, расположенных  на территории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с. Юсьва и п. Пожва. Работы проведены  в отношении 846 объектов недвижимости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  <a:tr h="70434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Совершенствование документов территориального планирования, документов градостроительного зонирования, утверждение проектов планировок территорий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290,5 тыс</a:t>
                      </a:r>
                      <a:r>
                        <a:rPr lang="ru-RU" sz="1100" b="1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. руб.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–</a:t>
                      </a:r>
                      <a:r>
                        <a:rPr lang="ru-RU" sz="1100" baseline="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местного бюджета </a:t>
                      </a:r>
                      <a:r>
                        <a:rPr lang="ru-RU" sz="1100" dirty="0" smtClean="0"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на 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внесение изменений в  Генеральный план Юсьвинского муниципального округа Пермского края в связи  с планируемым объединением  к с. Юсьва населенных пунктов: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Баранчиново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Асаново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Зуево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Верх-Мега, д. Мокрушино,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Жигиново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д. </a:t>
                      </a:r>
                      <a:r>
                        <a:rPr kumimoji="0" lang="ru-RU" sz="1100" kern="12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Почашер</a:t>
                      </a:r>
                      <a:r>
                        <a:rPr kumimoji="0"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. Подготовлен проект планировки  территории части с. Юсьва, общей площадью  2,9 га, для последующего предоставления земельных участков для индивидуального жилищного строительства</a:t>
                      </a:r>
                      <a:endParaRPr lang="ru-RU" sz="11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401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931224" cy="79208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Поступление налоговых и неналоговых доходов бюджета Юсьвинского муниципального округа Пермского края за 2022 - 2023 годы</a:t>
            </a:r>
            <a:endParaRPr lang="ru-RU" sz="1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227923"/>
              </p:ext>
            </p:extLst>
          </p:nvPr>
        </p:nvGraphicFramePr>
        <p:xfrm>
          <a:off x="611560" y="966398"/>
          <a:ext cx="8208911" cy="5184916"/>
        </p:xfrm>
        <a:graphic>
          <a:graphicData uri="http://schemas.openxmlformats.org/drawingml/2006/table">
            <a:tbl>
              <a:tblPr/>
              <a:tblGrid>
                <a:gridCol w="3214422"/>
                <a:gridCol w="957487"/>
                <a:gridCol w="957487"/>
                <a:gridCol w="957487"/>
                <a:gridCol w="1041908"/>
                <a:gridCol w="1080120"/>
              </a:tblGrid>
              <a:tr h="26716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год, тыс. руб.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2023 года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(+), снижение (-) к уровню 2022 года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11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факт,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8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ДОХОДЫ, ВСЕГО, </a:t>
                      </a: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116 623,1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108 337,1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108 379,2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-8 243,9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88 051,0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(75,5 %)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81 271,3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(75,0 %)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82 473,4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(76,1 %)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-5 577,6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39 312,7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42 274,0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44 877,4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+5 564,7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24 278,4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26 294,4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25 793,0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+1 514,6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 (ЕНВД, ЕСХН, патент)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2 919,7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5 136,0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4 848,6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+1 928,9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 (НИФЛ, транспортный налог, земельный налог)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19 990,5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6 233,0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5 613,4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-14 377,1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пошлина, сборы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1 549,7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1 333,9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1 341,1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-208,6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28 572,1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(24,5 %)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27 065,8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(25,0 %)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25 905,8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(23,9 %)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-2 666,3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имущества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6 321,7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6 489,8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6 707,9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+386,2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+11,2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18 883,1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17 311,5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15 687,7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-3 195,4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активов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1 959,5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1 909,2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2 033,5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+74,0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1 249,5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973,3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991,2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-258,3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+2,4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222,6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140,9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+313,5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Текст 3"/>
          <p:cNvSpPr txBox="1">
            <a:spLocks/>
          </p:cNvSpPr>
          <p:nvPr/>
        </p:nvSpPr>
        <p:spPr>
          <a:xfrm>
            <a:off x="251520" y="1412775"/>
            <a:ext cx="2016224" cy="47133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2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036496" cy="1008112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Юсьвинского муниципального округа Пермского края за 2023 год на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реализацию непрограммных направлений.</a:t>
            </a:r>
            <a:b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Общий объем расходов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75 421,2 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рублей, в том числе средства местного бюджета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61 588,3 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350935"/>
              </p:ext>
            </p:extLst>
          </p:nvPr>
        </p:nvGraphicFramePr>
        <p:xfrm>
          <a:off x="107504" y="1124744"/>
          <a:ext cx="8928992" cy="4624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/>
                <a:gridCol w="590465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Компенсационные выплаты депутатам Думы Юсьвинского муниципального округа Пермского края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1 164,0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на обеспечение деятельности Аппарата  Думы Юсьвинского муниципального округа Пермского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625,8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 на денежное содержание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муниципальных служащих (по состоянию на 31.12.2022 года 2,0 штатных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единицы) и их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материальное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Расходы, связанные с созданием официальной страницы для размещения информации о деятельности Думы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15,0 тыс. руб. –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средств местного бюджета на приобретение смартфона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Представительские расходы и иные расходы, связанные с представительской деятельностью органов местного самоуправления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.-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деятельности МКУ "Управление дорожного хозяйства и капитального строительства"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2 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910,3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содержание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5,0 штатных единиц работников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учреждения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их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материальное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747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на обеспечение деятельности  муниципального казенного учреждения «Единый учетный центр» (местный бюджет)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16 650,7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содержание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25,45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единиц и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материальное обеспечение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39,95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 и деятельности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учреждения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82583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792307"/>
              </p:ext>
            </p:extLst>
          </p:nvPr>
        </p:nvGraphicFramePr>
        <p:xfrm>
          <a:off x="179512" y="332656"/>
          <a:ext cx="8712968" cy="5970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5544616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 мер социальной поддержки педагогическим работникам   общеобразовательных организаций (администрирование расходов)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72,8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субвенции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выплаты персоналу МКУ «Единый учетный центр» на администрирование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 социальной поддержки педагогическим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работникам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0280">
                <a:tc>
                  <a:txBody>
                    <a:bodyPr/>
                    <a:lstStyle/>
                    <a:p>
                      <a:pPr marL="1800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выплаты компенсаций части родительской платы за присмотр и уход за  ребенком в образовательных организациях, реализующих образовательную программу  дошкольного образования (администрирование расходов)</a:t>
                      </a:r>
                    </a:p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132,0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субвенции на выплаты персоналу МКУ «Единый учетный центр» на администрирование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начисления и выплаты компенсации части родительской платы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функций (полномочий) по ведению бухгалтерского (бюджетного), кадрового, налогового, статистического учета, планированию финансово-хозяйственной деятельности и составлению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отчетности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375,0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субвенции расходы на содержание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10,5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штатных единиц МКУ «Единый учетный центр» за ведение учета учреждений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образования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Предоставление мер социальной поддержки педагогическим работникам образовательных муниципальных учреждений, работающим и проживающим в сельской местности и поселках городского типа (рабочих поселках), по оплате жилого помещения и коммунальных услуг (администрирование)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174,4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счет средств субвенции на выплаты персоналу МКУ «Единый учетный центр» на администрирование</a:t>
                      </a: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 социальной поддержки педагогическим работникам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Обеспечение деятельности  муниципального казенного учреждения «Единый сервисный центр»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34 874,8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бюджета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 содержание 42,75 штатных единиц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 деятельности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учреждения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02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Подготовка котельных к отопительному сезону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821,6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3842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478477"/>
              </p:ext>
            </p:extLst>
          </p:nvPr>
        </p:nvGraphicFramePr>
        <p:xfrm>
          <a:off x="185596" y="148581"/>
          <a:ext cx="8928992" cy="6559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5184576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иных межбюджетных трансфертов из бюджета Пермского края бюджетам муниципальных образований - победителям конкурса городских и муниципальных округов Пермского края по достижению наиболее результативных значений показателей управленческой деятельности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587,1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краевого бюджета на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материальное стимулирование главы муниципального образования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961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на уплату членского взноса в Совет муниципальных образований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265,0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86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Поощрение муниципальных управленческих команд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межбюджетных трансфертов н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а материальное стимулирование муниципальных служащих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02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Администрирование государственных полномочий по организации мероприятий при осуществлении деятельности по обращению с животными без владельцев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3,4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средств краевого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68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Исполнение решений судов, вступивших в законную силу, и оплата государственной пошлины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1 124,3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381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Резервный фонд администрации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631,0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 на: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оказание единовременной материальной помощи на неотложные нужды пострадавшим от пожара;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проведение траурных мероприятий по захоронению военнослужащих, погибших в ходе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специальной военной операции;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 проведение аварийно-восстановительных работ моста на автодороге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д.Кубени-д.Ивучево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9171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Мероприятия при осуществлении деятельности по обращению с животными без владельцев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87,9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</a:t>
                      </a:r>
                      <a:r>
                        <a:rPr lang="ru-RU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100" b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–расходы</a:t>
                      </a:r>
                      <a:r>
                        <a:rPr lang="ru-RU" sz="1100" b="0" baseline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за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счет средств </a:t>
                      </a: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краевого </a:t>
                      </a:r>
                      <a:r>
                        <a:rPr lang="ru-RU" sz="11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3816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Приобретение сжиженного газа в целях осуществления  централизованного газоснабжения многоквартирных домов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145,8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r>
                        <a:rPr lang="ru-RU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на газоснабжение многоквартирных домов в п. Пожва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20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Государственная экспертиза проектной документации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41,8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202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Установка новогодних елей на территории Юсьвинского муниципального округа Пермского края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67,8 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50327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828697"/>
              </p:ext>
            </p:extLst>
          </p:nvPr>
        </p:nvGraphicFramePr>
        <p:xfrm>
          <a:off x="215008" y="476672"/>
          <a:ext cx="8677472" cy="4040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4933056"/>
              </a:tblGrid>
              <a:tr h="58195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мероприятия муниципальной программы (непрограммного направления)</a:t>
                      </a:r>
                      <a:endParaRPr lang="ru-RU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05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Объем и направление расходов, тыс. руб.</a:t>
                      </a:r>
                      <a:endParaRPr lang="ru-RU" sz="1050" dirty="0"/>
                    </a:p>
                  </a:txBody>
                  <a:tcPr anchor="ctr"/>
                </a:tc>
              </a:tr>
              <a:tr h="580280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Подготовка рабочей документации по объекту "Строительство школьного образовательного учреждения на 60 мест в с.Доег Юсьвинского муниципального округа"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590,0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Экспертное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сопровождение в отношении объекта капитального строительства "Строительство школьного образовательного учреждения на 60 мест в с.Доег Юсьвинского муниципального округа"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98,5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868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Составление ЛСР на выполнение работ по благоустройству и присоединению модульных ФАП к инженерным сетям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147,0 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тыс.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местного 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6024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Реализация мероприятий по созданию условий осуществления медицинской деятельности в модульных зданиях ФАП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6 949,3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средств краевого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бюджета на установку </a:t>
                      </a:r>
                      <a:r>
                        <a:rPr lang="ru-RU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ФАПов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1689">
                <a:tc>
                  <a:txBody>
                    <a:bodyPr/>
                    <a:lstStyle/>
                    <a:p>
                      <a:pPr marL="180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Осуществление технологического присоединения к электрическим сетям здания школьного образовательного учреждения на 60 мест в с.Доег Юсьвинского муниципального округа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114,9 тыс</a:t>
                      </a:r>
                      <a:r>
                        <a:rPr lang="ru-RU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руб. </a:t>
                      </a:r>
                      <a:r>
                        <a:rPr lang="ru-RU" sz="1100" b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1100" b="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расходы за счет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средств </a:t>
                      </a: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местного </a:t>
                      </a:r>
                      <a:r>
                        <a:rPr lang="ru-RU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бюджета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1971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47248" cy="720080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 доходах от продажи имущества, находящегося в собственности Юсьвинского </a:t>
            </a:r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муниципального округа  Пермского края, </a:t>
            </a:r>
            <a:r>
              <a:rPr lang="ru-RU" sz="16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790603"/>
              </p:ext>
            </p:extLst>
          </p:nvPr>
        </p:nvGraphicFramePr>
        <p:xfrm>
          <a:off x="323529" y="980728"/>
          <a:ext cx="8496943" cy="5290361"/>
        </p:xfrm>
        <a:graphic>
          <a:graphicData uri="http://schemas.openxmlformats.org/drawingml/2006/table">
            <a:tbl>
              <a:tblPr/>
              <a:tblGrid>
                <a:gridCol w="504055"/>
                <a:gridCol w="5328592"/>
                <a:gridCol w="1296144"/>
                <a:gridCol w="1368152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объекта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Цена продажи, тыс. рублей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доход бюджета, тыс. рублей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Автобус ГАЗ-32213, 2009 года выпуска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55,7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55,7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Автомобиль HYUNDAI XD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Elantra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2008 года выпуска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257,3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257,3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Помещение в п. Пожва, ул. Судомеханическая, д. 4а, помещение 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170,0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170,0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Автобус ПАЗ 3206-11-060, 2013 года выпуска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150,0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150,0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37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Движимое имущество (Сушильный барабан БС-14- одна единица, печь - одна единица, пресс-экструдер ПБМ-2 – одна единица, машина для упаковки товара- ТМ-3 – одна единица, станок автоматической торцовки – одна единица, шкаф управления ШУПС-6 1 единица, шкаф управления ШУПС-2 – 1 единица, вентилятор вытяжной ВЦ4-75 – 1 единица,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воздухоотвод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из оцинкованной стали- 20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кв.м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., дымоход сэндвич нержавейка D-350-15 </a:t>
                      </a:r>
                      <a:r>
                        <a:rPr lang="ru-RU" sz="14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п.м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.)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122,4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122,4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Здание, назначение: нежилое, наименование: здание тракторного гаража с котельной, Земельный участок, Пермский край, Юсьвинский район, c. Юсьва, ул. Пионерская, д.71А,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387,4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387,4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Автобус ПАЗ 32053-70, 2011 года выпуска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73,7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/>
                        </a:rPr>
                        <a:t>73,7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39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 2023 год: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216,5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1 216,5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78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Расходы на содержание органов местного самоуправления Юсьвинского муниципального округа Пермского края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209775"/>
              </p:ext>
            </p:extLst>
          </p:nvPr>
        </p:nvGraphicFramePr>
        <p:xfrm>
          <a:off x="251520" y="764704"/>
          <a:ext cx="8712968" cy="5016174"/>
        </p:xfrm>
        <a:graphic>
          <a:graphicData uri="http://schemas.openxmlformats.org/drawingml/2006/table">
            <a:tbl>
              <a:tblPr/>
              <a:tblGrid>
                <a:gridCol w="720080"/>
                <a:gridCol w="7128792"/>
                <a:gridCol w="86409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Раздел,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подраздел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ОМСУ и направление расходов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кассового расхода, тыс. рублей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Администрация Юсьвинского муниципального округа Пермского края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60 327,4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16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0102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выполнения функций главы округа - главы администрации Юсьвинского муниципального округа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2 191,0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выполнения функций администрации Юсьвинского муниципального округа и её самостоятельных структурных подразделений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42</a:t>
                      </a:r>
                      <a:r>
                        <a:rPr lang="ru-RU" sz="1200" b="0" i="0" u="none" strike="noStrike" baseline="0" dirty="0" smtClean="0">
                          <a:latin typeface="Times New Roman"/>
                        </a:rPr>
                        <a:t> 725,7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Программное обеспечение, сопровождение информационных систем, приобретение  компьютерной и оргтехники в целях автоматизации  административно - управленческих процессов при выполнении функций администрации Юсьвинского муниципального округа Пермского края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554,9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58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Перевод муниципальных услуг в электронный вид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244,4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функционирования официального сайта администрации , предоставление информационных услуг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35,8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Размещение информации о деятельности органов  местного самоуправления Юсьвинского муниципального округа Пермского края, социально-экономическом и культурном развитии Юсьвинского муниципального округа Пермского края в СМИ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84,0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на обеспечение деятельности муниципального казённого учреждения "Единый сервисный центр"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13 949,9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Исполнение решений судов, вступивших в законную силу, и оплата государственной пошлины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76,7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Представительские расходы и иные расходы, связанные с представительской деятельностью органов местного самоуправления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200,0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на уплату членского взноса в Совет муниципальных образований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265,0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132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Расходы на содержание органов местного самоуправления Юсьвинского муниципального округа Пермского края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73965"/>
              </p:ext>
            </p:extLst>
          </p:nvPr>
        </p:nvGraphicFramePr>
        <p:xfrm>
          <a:off x="251520" y="764704"/>
          <a:ext cx="8712968" cy="5342455"/>
        </p:xfrm>
        <a:graphic>
          <a:graphicData uri="http://schemas.openxmlformats.org/drawingml/2006/table">
            <a:tbl>
              <a:tblPr/>
              <a:tblGrid>
                <a:gridCol w="720080"/>
                <a:gridCol w="7128792"/>
                <a:gridCol w="86409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Раздел,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подраздел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ОМСУ и направление расходов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кассового расхода, тыс. рублей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Дума Юсьвинского муниципального округа Пермского края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2 974,8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Депутаты Думы Юсьвинского муниципального округа Пермского края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1 164,0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на обеспечение деятельности Аппарата  Думы Юсьвинского муниципального округа Пермского края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1 625,8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Расходы, связанные с созданием официальной страницы для размещения информации о деятельности Думы Юсьвинского муниципального округа Пермского края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15,0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29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Исполнение решений судов, вступивших в законную силу, и оплата государственной пошлины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Представительские расходы и иные расходы, связанные с представительской деятельностью органов местного самоуправления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100,0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534"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Отдел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культуры, молодежной политики и спорта администрации 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Юсьвинского муниципального округа Пермского края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3 609,2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0804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выполнения функций администрации Юсьвинского муниципального округа и её самостоятельных структурных подразделений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3 584,0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0804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Исполнение решений судов, вступивших в законную силу, и оплата государственной пошлины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25,3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4"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Управление образования администрации 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Юсьвинского муниципального округа Пермского края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6 070,1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0709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выполнения функций администрации Юсьвинского муниципального округа и её самостоятельных структурных подразделений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6 070,1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26"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Финансовое управление администрации </a:t>
                      </a: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Юсьвинского муниципального округа Пермского края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latin typeface="Times New Roman"/>
                        </a:rPr>
                        <a:t>7 801,5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546"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Обеспечение выполнения функций администрации Юсьвинского муниципального округа и её самостоятельных структурных подразделений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7 801,5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39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расходы на содержание ОМСУ за 2023 год: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80 733,1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286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объеме оказанных муниципальных услуг (выполненных работ)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803163"/>
              </p:ext>
            </p:extLst>
          </p:nvPr>
        </p:nvGraphicFramePr>
        <p:xfrm>
          <a:off x="323528" y="548680"/>
          <a:ext cx="8712968" cy="6080744"/>
        </p:xfrm>
        <a:graphic>
          <a:graphicData uri="http://schemas.openxmlformats.org/drawingml/2006/table">
            <a:tbl>
              <a:tblPr/>
              <a:tblGrid>
                <a:gridCol w="1656184"/>
                <a:gridCol w="1656184"/>
                <a:gridCol w="1152128"/>
                <a:gridCol w="864096"/>
                <a:gridCol w="792088"/>
                <a:gridCol w="259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услуги (работы)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потребителей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Фактический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причины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сфере образования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0158">
                <a:tc rowSpan="3"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основных общеобразовательных программ дошкольного образования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от 1 до 3 лет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обучающихся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95%  (не превышает предельно допустимого отклонения 5%) по причине уменьшения численности детского населения  в возрасте от 1 до 3 лет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от 3 до 8 лет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обучающихся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610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585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96% (не превышает предельно допустимого отклонения 5%) по</a:t>
                      </a:r>
                      <a:r>
                        <a:rPr kumimoji="0"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причине у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меньшения численности детского населения  в возрасте от 3 до 8 лет в связи со сменой места жительства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от 3 до 8 лет с ограниченными возможностями здоровья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обучающихся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95% (не превышает предельно допустимого отклонения 5%) 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 rowSpan="3"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Присмотр и уход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от 1 до 3 лет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детей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95%  (не превышает предельно допустимого отклонения 5%) по причине</a:t>
                      </a:r>
                      <a:r>
                        <a:rPr kumimoji="0"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меньшения численности детского населения  в возрасте от 1 до 3 лет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от 3 до 8</a:t>
                      </a:r>
                      <a:r>
                        <a:rPr kumimoji="0"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детей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609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585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96% (не превышает предельно допустимого отклонения 5%) по причине  уменьшения численности детского населения  в возрасте от 3 до 8 лет в связи со сменой места жительства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от 3 до 8 лет с ограниченными возможностями здоровья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детей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100%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3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объеме оказанных муниципальных услуг (выполненных работ)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875669"/>
              </p:ext>
            </p:extLst>
          </p:nvPr>
        </p:nvGraphicFramePr>
        <p:xfrm>
          <a:off x="251520" y="764704"/>
          <a:ext cx="8712968" cy="5712688"/>
        </p:xfrm>
        <a:graphic>
          <a:graphicData uri="http://schemas.openxmlformats.org/drawingml/2006/table">
            <a:tbl>
              <a:tblPr/>
              <a:tblGrid>
                <a:gridCol w="1656184"/>
                <a:gridCol w="1656184"/>
                <a:gridCol w="1152128"/>
                <a:gridCol w="864096"/>
                <a:gridCol w="792088"/>
                <a:gridCol w="259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услуги (работы)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потребителей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Фактический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сфере образования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основных общеобразовательных программ начального общего образования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без ограниченных возможностей здоровья;</a:t>
                      </a: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Физические лица с ограниченными возможностями здоровья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обучающихся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707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704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99,0 % (не превышает предельно допустимого отклонения 5%) </a:t>
                      </a:r>
                      <a:endParaRPr kumimoji="0"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основных общеобразовательных программ начального общего образования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(на дому)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 с ограниченными возможностями здоровья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Число обучающихся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100%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основных общеобразовательных программ начального общего образования (реализация адаптированной образовательной программы)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 с ограниченными возможностями здоровья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Число обучающихся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119% по причине увеличения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численности обучающихся в связи с формированием контингента общеобразовательных учреждений на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2023-2024 учебный 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основных общеобразовательных программ основного общего образования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 без ограниченных возможностей здоровья;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 с ограниченными возможностями здоровья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Число обучающихся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1 046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1 023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98%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по причине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уменьшения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численности обучающихся в связи с формированием контингента общеобразовательных учреждений на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2023-2024 учебный</a:t>
                      </a:r>
                      <a:r>
                        <a:rPr lang="ru-RU" sz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0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объеме оказанных муниципальных услуг (выполненных работ)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997644"/>
              </p:ext>
            </p:extLst>
          </p:nvPr>
        </p:nvGraphicFramePr>
        <p:xfrm>
          <a:off x="251520" y="764704"/>
          <a:ext cx="8712968" cy="5164048"/>
        </p:xfrm>
        <a:graphic>
          <a:graphicData uri="http://schemas.openxmlformats.org/drawingml/2006/table">
            <a:tbl>
              <a:tblPr/>
              <a:tblGrid>
                <a:gridCol w="1656184"/>
                <a:gridCol w="1656184"/>
                <a:gridCol w="1152128"/>
                <a:gridCol w="864096"/>
                <a:gridCol w="792088"/>
                <a:gridCol w="259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услуги (работы)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потребителей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Фактический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сфере образования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общеразвивающих программ. Социально-педагогическая направленность.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10 379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9 866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95% 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общеразвивающих программ. Естественно-научная направленность.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1 822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1 751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96%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общеразвивающих программ. Техническая направленность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13 204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12 554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95%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общеразвивающих программ. Туристко-краеведческая направленность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15 995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15 202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95%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4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931224" cy="57606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 состоянии дебиторской задолженности по доходам</a:t>
            </a:r>
            <a:endParaRPr lang="ru-RU" sz="1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089935"/>
              </p:ext>
            </p:extLst>
          </p:nvPr>
        </p:nvGraphicFramePr>
        <p:xfrm>
          <a:off x="395536" y="877702"/>
          <a:ext cx="8424936" cy="5433564"/>
        </p:xfrm>
        <a:graphic>
          <a:graphicData uri="http://schemas.openxmlformats.org/drawingml/2006/table">
            <a:tbl>
              <a:tblPr/>
              <a:tblGrid>
                <a:gridCol w="2304256"/>
                <a:gridCol w="1008112"/>
                <a:gridCol w="936104"/>
                <a:gridCol w="1080120"/>
                <a:gridCol w="3096344"/>
              </a:tblGrid>
              <a:tr h="6786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01.01.2023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01.01.2024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(+), снижение (-)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608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Аренда земли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2 285,7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2 157,4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-128,3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Несвоевременная оплата (Задолженность в сумме 320,5 тыс. руб.. образовалась после 15 сентября 2023г) у 473 арендаторов. Задолженность</a:t>
                      </a:r>
                      <a:r>
                        <a:rPr kumimoji="0" lang="ru-RU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сумме 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1151,7 </a:t>
                      </a:r>
                      <a:r>
                        <a:rPr kumimoji="0"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является просроченной, выявлена при проведении инвентаризации. Для погашения просроченной дебиторской задолженности:</a:t>
                      </a:r>
                    </a:p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направлено 441 уведомлений и 55 требований арендаторам; возбуждено исполнительное производство в отношении 11 должников; судебное производство в отношении 3 арендаторов,1 арендатор находится в стадии признания банкротом, направлено требование о включении задолженности в реестр требований кредиторов;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2) Направлено требование об оплате арендной платы от 03.10.2023 № 04-01/725;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Судебный приказ о взыскании задолженности №2-1296/2022 от 20.12.22 (на исполнении в Службе судебных приставов);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4) Судебный приказ о взыскании задолженности №2-117/2013 от 22.03.2013  (на исполнении в Службе судебных приставов)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Аренда имущества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250,8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246,8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-4,0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Несвоевременная оплата (задолженность в сумме 171 549,85 руб. образовалась после 5 числа месяца, следующим за истекшим месяцем)  у 14 арендаторов. Для погашения просроченной дебиторской задолженности:  направлено 9 уведомлений и актов сверок; направлено 8 требований, возбуждено судебное производство в отношении четырех арендаторов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Текст 3"/>
          <p:cNvSpPr txBox="1">
            <a:spLocks/>
          </p:cNvSpPr>
          <p:nvPr/>
        </p:nvSpPr>
        <p:spPr>
          <a:xfrm>
            <a:off x="251520" y="1412775"/>
            <a:ext cx="2016224" cy="47133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82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объеме оказанных муниципальных услуг (выполненных работ)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872662"/>
              </p:ext>
            </p:extLst>
          </p:nvPr>
        </p:nvGraphicFramePr>
        <p:xfrm>
          <a:off x="251520" y="764704"/>
          <a:ext cx="8712968" cy="4377680"/>
        </p:xfrm>
        <a:graphic>
          <a:graphicData uri="http://schemas.openxmlformats.org/drawingml/2006/table">
            <a:tbl>
              <a:tblPr/>
              <a:tblGrid>
                <a:gridCol w="1656184"/>
                <a:gridCol w="1656184"/>
                <a:gridCol w="1152128"/>
                <a:gridCol w="864096"/>
                <a:gridCol w="792088"/>
                <a:gridCol w="259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услуги (работы)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потребителей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Фактический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сфере образования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общеразвивающих программ. Физкультурно-спортивная направленность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2 440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2 318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95%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общеразвивающих программ. Художественная направленность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38 829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36 908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95%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предпрофессиональных  программ в области физической культуры и спорта (ДЮСШ «Спарт»)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117 720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113 133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Исполнение 96%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превышает предельно допустимого отклонения 5%)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39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объеме оказанных муниципальных услуг (выполненных работ)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199860"/>
              </p:ext>
            </p:extLst>
          </p:nvPr>
        </p:nvGraphicFramePr>
        <p:xfrm>
          <a:off x="251520" y="764704"/>
          <a:ext cx="8712968" cy="5895568"/>
        </p:xfrm>
        <a:graphic>
          <a:graphicData uri="http://schemas.openxmlformats.org/drawingml/2006/table">
            <a:tbl>
              <a:tblPr/>
              <a:tblGrid>
                <a:gridCol w="1944216"/>
                <a:gridCol w="1368152"/>
                <a:gridCol w="1152128"/>
                <a:gridCol w="864096"/>
                <a:gridCol w="792088"/>
                <a:gridCol w="259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услуги (работы)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потребителей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Фактический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(работы) в сфере культуры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Организация и проведение культурно-массовых мероприятий, в т.ч: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Количество посещений (Человек)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170 710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184 895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Times New Roman"/>
                        </a:rPr>
                        <a:t> 108%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Библиотечное, библиографическое и информационное обслуживание пользователей библиотеки в стационарных условиях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Количество посещений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(Единицы)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123 000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116 492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95% (не превышает допустимое отклонение 10%)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Библиотечное, библиографическое и информационное обслуживание пользователей библиотеки вне стационара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Количество посещений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(Единицы)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67 920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70 505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104%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Подготовка, выпуск и распространение по подписке и в розницу средств массовой информации «Газета «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Юсьвинские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 вести»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лица; Юридические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Количество выходов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51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51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100%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Публичный показ музейных предметов, музейных коллекций (в стационарных условиях)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Количество посещений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(Человек)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3 000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3 819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127%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9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объеме оказанных муниципальных услуг (выполненных работ)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15032"/>
              </p:ext>
            </p:extLst>
          </p:nvPr>
        </p:nvGraphicFramePr>
        <p:xfrm>
          <a:off x="251520" y="764704"/>
          <a:ext cx="8712968" cy="5712688"/>
        </p:xfrm>
        <a:graphic>
          <a:graphicData uri="http://schemas.openxmlformats.org/drawingml/2006/table">
            <a:tbl>
              <a:tblPr/>
              <a:tblGrid>
                <a:gridCol w="1944216"/>
                <a:gridCol w="1368152"/>
                <a:gridCol w="1152128"/>
                <a:gridCol w="864096"/>
                <a:gridCol w="792088"/>
                <a:gridCol w="259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услуги (работы)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потребителей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Фактический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(работы) в сфере культуры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Публичный показ музейных предметов, музейных коллекций (вне стационара)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Количество посещений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(Человек)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2 000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3 505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175%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обще развивающих программ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17 840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17 810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99,8% (не превышает допустимое отклонение 10%)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предпрофессиональных программ в области искусств Фортепиано (ДШИ)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6 832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6 827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99,9% (не превышает допустимое отклонение 10%)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предпрофессиональных программ в области искусств Народные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инструменты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17 184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17 173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99,9% (не превышает допустимое отклонение 10%)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предпрофессиональных программ в области искусств Музыкальный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фольклор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Человеко-час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1 344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1 342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99,9% (не превышает допустимое отклонение 10%)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4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объеме оказанных муниципальных услуг (выполненных работ) за 2023 год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189730"/>
              </p:ext>
            </p:extLst>
          </p:nvPr>
        </p:nvGraphicFramePr>
        <p:xfrm>
          <a:off x="251520" y="764704"/>
          <a:ext cx="8712968" cy="3585406"/>
        </p:xfrm>
        <a:graphic>
          <a:graphicData uri="http://schemas.openxmlformats.org/drawingml/2006/table">
            <a:tbl>
              <a:tblPr/>
              <a:tblGrid>
                <a:gridCol w="1944216"/>
                <a:gridCol w="1368152"/>
                <a:gridCol w="1152128"/>
                <a:gridCol w="864096"/>
                <a:gridCol w="792088"/>
                <a:gridCol w="259228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услуги (работы)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Категория потребителей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Фактический объем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(работы) в сфере культуры</a:t>
                      </a:r>
                      <a:endParaRPr lang="ru-RU" sz="1200" b="1" i="0" u="none" strike="noStrike" dirty="0">
                        <a:latin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предпрофессиональных программ в области искусств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Живопись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Человеко-час (Чел.-час)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5104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5094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99,8% (не превышает допустимое отклонение 10%)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Реализация дополнительных предпрофессиональных программ в области искусств Хоровое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пение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Человеко-час (Чел.-час)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3984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3980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99,9% (не превышает допустимое отклонение 10%)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услуги</a:t>
                      </a:r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(работы) в сфере ЖКХ</a:t>
                      </a:r>
                      <a:endParaRPr lang="ru-RU" sz="1200" b="1" i="0" u="none" strike="noStrike" dirty="0" smtClean="0">
                        <a:latin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Распределение воды для питьевых и промышленных нужд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Юридические и физические лица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Куб.м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97270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97270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Исполнение 100%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66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864096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бюджетных инвестиций в объекты капитального строительства муниципальной собственности в 2023 году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358424"/>
              </p:ext>
            </p:extLst>
          </p:nvPr>
        </p:nvGraphicFramePr>
        <p:xfrm>
          <a:off x="251520" y="1196752"/>
          <a:ext cx="8496944" cy="5112568"/>
        </p:xfrm>
        <a:graphic>
          <a:graphicData uri="http://schemas.openxmlformats.org/drawingml/2006/table">
            <a:tbl>
              <a:tblPr/>
              <a:tblGrid>
                <a:gridCol w="5616624"/>
                <a:gridCol w="936104"/>
                <a:gridCol w="936104"/>
                <a:gridCol w="1008112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объекта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финансирования, тыс. руб.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% исполнения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Строительство школьного образовательного учреждения на 60 мест в с.Доег Юсьвинского муниципального округа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129 368,3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114 171,6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Распределительные газопроводы в п.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Майкор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Юсьвинского района Пермского края. 1 очередь 1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этап.Строительство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распределительных газопроводов в п.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Майкор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 Юсьвинского района Пермского края. 1 очередь. 2 этап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1 197,1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1 116,1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93,2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Строительство и приобретение жилых помещений для формирования специализированного жилищного фонда для обеспечения жилыми помещениями детей-сирот и детей, оставшихся без попечения родителей, лиц из их числа детей-сирот и детей, оставшихся без попечения родителей, по договорам найма специализированных жилых помещений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2 733,3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2 484,8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Приобретение (выкуп) в муниципальную собственность объектов недвижимости с целью выполнения полномочий Юсьвинского муниципального округа Пермского края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312,0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312,0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Реализация мероприятий, направленных на комплексное развитие сельских территорий (Улучшение жилищных условий граждан, проживающих на сельских территориях)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3 880,9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3 880,9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Строительство очистных сооружений в с. Юсьва Пермского края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93 698,6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93 698,6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Развитие водоснабжения (строительство и реконструкция в сельской местности локальных водопроводов). Локальный водопровод в п. </a:t>
                      </a:r>
                      <a:r>
                        <a:rPr lang="ru-RU" sz="1200" dirty="0" err="1" smtClean="0">
                          <a:effectLst/>
                          <a:latin typeface="Times New Roman"/>
                          <a:ea typeface="Times New Roman"/>
                        </a:rPr>
                        <a:t>Майкор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. 1 этап. 2 этап. 3 этап.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17 732,7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17 732,7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Итого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248 922,9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233 396,7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93,8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00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864096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Участие Юсьвинского муниципального округа Пермского края в реализации государственных программ в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2023 году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715638"/>
              </p:ext>
            </p:extLst>
          </p:nvPr>
        </p:nvGraphicFramePr>
        <p:xfrm>
          <a:off x="179512" y="864136"/>
          <a:ext cx="8784976" cy="5633784"/>
        </p:xfrm>
        <a:graphic>
          <a:graphicData uri="http://schemas.openxmlformats.org/drawingml/2006/table">
            <a:tbl>
              <a:tblPr/>
              <a:tblGrid>
                <a:gridCol w="5832648"/>
                <a:gridCol w="936104"/>
                <a:gridCol w="936104"/>
                <a:gridCol w="1080120"/>
              </a:tblGrid>
              <a:tr h="3600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государственной программы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Объем финансирования, тыс. руб.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план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факт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% исполнения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02. Государственная программа Пермского края "Образование и молодежная политика"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129 368,3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114 171,6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88,3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03. Государственная программа Пермского края "Социальная поддержка жителей Пермского края"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4 227,1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4 221,4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04. Государственная программа Пермского края "Пермский край-территория культуры"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158,1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158,1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05. Государственная программа Пермского края "Спортивное Прикамье"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3 909,0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3 830,1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98,0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06. Государственная программа Пермского края "Безопасный регион"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312,5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310,6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99,4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07. Государственная программа Пермского края "Экономическая политика и инновационное развитие"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4 111,1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4 111,1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3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08. Государственная программа Пермского края "Государственная поддержка агропромышленного комплекса Пермского края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118 599,1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118 599,1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3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09. Государственная программа Пермского края "Градостроительная и жилищная политика, создание условий для комфортной городской среды"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10 118,0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10 037,0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10. Государственная программа Пермского края  "Развитие транспортной системы в Пермском крае"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11 652,6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11 652,6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11. Государственная программа Пермского края «Региональная политика и развитие территорий»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19 688,8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19 566,0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14. Государственная программа Пермского края "Экология"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Итого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302 944,5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287 457,5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94,9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8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местный бюджет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28 350,5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28 246,4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99,6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краевой бюджет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156 785,2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141 402,4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90,2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7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федеральный</a:t>
                      </a:r>
                      <a:r>
                        <a:rPr lang="ru-RU" sz="1200" b="1" baseline="0" dirty="0" smtClean="0">
                          <a:effectLst/>
                          <a:latin typeface="Times New Roman"/>
                          <a:ea typeface="Times New Roman"/>
                        </a:rPr>
                        <a:t> бюджет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117 157,9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117 157,9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3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Times New Roman"/>
                        </a:rPr>
                        <a:t>внебюджетные источники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650,9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650,9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11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864096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об остатках средств на счетах бюджета Юсьвинского муниципального округа Пермского края, тыс. руб.</a:t>
            </a:r>
            <a:endParaRPr lang="ru-RU" sz="1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06022"/>
              </p:ext>
            </p:extLst>
          </p:nvPr>
        </p:nvGraphicFramePr>
        <p:xfrm>
          <a:off x="251520" y="1196752"/>
          <a:ext cx="8424936" cy="3098018"/>
        </p:xfrm>
        <a:graphic>
          <a:graphicData uri="http://schemas.openxmlformats.org/drawingml/2006/table">
            <a:tbl>
              <a:tblPr/>
              <a:tblGrid>
                <a:gridCol w="4320480"/>
                <a:gridCol w="1368152"/>
                <a:gridCol w="1296144"/>
                <a:gridCol w="1440160"/>
              </a:tblGrid>
              <a:tr h="216024">
                <a:tc rowSpan="2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38" marR="4338" marT="4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средства местного бюджета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средства краевого бюджета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По состоянию на 01.01.2024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г.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33 972,8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12 531,7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21 441,1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По состоянию на 01.01.2023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г.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44 500,9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15 943,8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 557,1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По состоянию на 01.01.2022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г.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 080,9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19 035,0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19 045,9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По состоянию на 01.01.2021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г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37 555,0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20 021,3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mtClean="0">
                          <a:effectLst/>
                          <a:latin typeface="Times New Roman"/>
                          <a:ea typeface="Times New Roman"/>
                        </a:rPr>
                        <a:t>17 533,7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45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060849"/>
            <a:ext cx="8458200" cy="108011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267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931224" cy="57606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Информация о состоянии дебиторской задолженности по доходам</a:t>
            </a:r>
            <a:endParaRPr lang="ru-RU" sz="1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20812"/>
              </p:ext>
            </p:extLst>
          </p:nvPr>
        </p:nvGraphicFramePr>
        <p:xfrm>
          <a:off x="395536" y="877702"/>
          <a:ext cx="8424936" cy="4915500"/>
        </p:xfrm>
        <a:graphic>
          <a:graphicData uri="http://schemas.openxmlformats.org/drawingml/2006/table">
            <a:tbl>
              <a:tblPr/>
              <a:tblGrid>
                <a:gridCol w="2304256"/>
                <a:gridCol w="1008112"/>
                <a:gridCol w="936104"/>
                <a:gridCol w="1080120"/>
                <a:gridCol w="3096344"/>
              </a:tblGrid>
              <a:tr h="6786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01.01.2023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01.01.2024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(+), снижение (-)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4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Наем жилья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2 677,5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3 058,2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+380,7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Неполная оплата по договорам социального найма (задолженность в сумме 480 985,05 руб. образовалась после 5 числа месяца следующим за истекшим месяцем) и 2 577 183,06 руб. выявлена при проведении инвентаризации у 273 нанимателей. Принятые меры: направлено 78 уведомлений; возбуждено судебное производство в отношении 15 должников, возбуждено исполнительное производство в отношении 15 должников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состоянию на 01.10.2023 г. направлены акты сверок взаиморасчетов 2 контрагентам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Возмещение коммунальных и эксплуатационных услуг, понесенных в связи с эксплуатацией муниципального имущества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состоянию на 01.10.2023 г. направлены акты сверок взаиморасчетов 2 контрагентам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 за неисполнение муниципальных контрактов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41,5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состоянию на 01.10.2023 г. направлены претензии в отношении 2 должников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ФЛ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228,4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304,7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+76,3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Задолженность по налогам, в том числе со сроком оплаты 01.12.2023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 с ЮЛ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32,7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 с ФЛ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475,8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662,1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+186,3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Задолженность по налогам, в том числе со сроком оплаты 01.12.2023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0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6 063,9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6 576,3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+512,4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Текст 3"/>
          <p:cNvSpPr txBox="1">
            <a:spLocks/>
          </p:cNvSpPr>
          <p:nvPr/>
        </p:nvSpPr>
        <p:spPr>
          <a:xfrm>
            <a:off x="251520" y="1412775"/>
            <a:ext cx="2016224" cy="471338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 algn="ctr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50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4936" cy="50405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Показатели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исполнения по безвозмездным поступлениям за </a:t>
            </a: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2022-2023 годы</a:t>
            </a:r>
            <a:endParaRPr lang="ru-RU" sz="1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9227161"/>
              </p:ext>
            </p:extLst>
          </p:nvPr>
        </p:nvGraphicFramePr>
        <p:xfrm>
          <a:off x="179513" y="764705"/>
          <a:ext cx="8496943" cy="5162842"/>
        </p:xfrm>
        <a:graphic>
          <a:graphicData uri="http://schemas.openxmlformats.org/drawingml/2006/table">
            <a:tbl>
              <a:tblPr/>
              <a:tblGrid>
                <a:gridCol w="4032447"/>
                <a:gridCol w="1080120"/>
                <a:gridCol w="1224136"/>
                <a:gridCol w="1152128"/>
                <a:gridCol w="1008112"/>
              </a:tblGrid>
              <a:tr h="28803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источника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год, тыс. руб.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Показатели 2023 года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Утверждено, тыс. руб.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Исполнено, тыс. руб.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от других бюджетов бюджетной системы РФ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290 302,2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342 188,4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342 188,4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от других бюджетов бюджетной системы РФ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131 666,5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257 303,9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257 151,9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99,9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от других бюджетов бюджетной системы РФ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299 319,0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337 518,8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337 518,8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35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29 544,9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50 373,5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43 560,9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86,5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5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государственных (муниципальных) организаций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13,5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13,5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1 220,4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620,9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620,9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3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остатков субсидий, субвенций и иных межбюджетных трансфертов, имеющих целевое назначение, прошлых лет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27,9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62,2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целевой назначение, прошлых лет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-13 258,0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-7 119,6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-7 119,6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03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по безвозмездным поступлениям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738 873,9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980 987,7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973 989,7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Текст 3"/>
          <p:cNvSpPr txBox="1">
            <a:spLocks/>
          </p:cNvSpPr>
          <p:nvPr/>
        </p:nvSpPr>
        <p:spPr>
          <a:xfrm>
            <a:off x="457201" y="285728"/>
            <a:ext cx="2314600" cy="584043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78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44624"/>
            <a:ext cx="8085584" cy="1008112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Исполнение </a:t>
            </a: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Юсьвинского </a:t>
            </a:r>
            <a:b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округа Пермского края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2022-2023 годы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расходам</a:t>
            </a:r>
            <a:endParaRPr lang="ru-RU" sz="1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Group 9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9813999"/>
              </p:ext>
            </p:extLst>
          </p:nvPr>
        </p:nvGraphicFramePr>
        <p:xfrm>
          <a:off x="539552" y="1268760"/>
          <a:ext cx="8064896" cy="5069665"/>
        </p:xfrm>
        <a:graphic>
          <a:graphicData uri="http://schemas.openxmlformats.org/drawingml/2006/table">
            <a:tbl>
              <a:tblPr/>
              <a:tblGrid>
                <a:gridCol w="442586"/>
                <a:gridCol w="2339382"/>
                <a:gridCol w="1074851"/>
                <a:gridCol w="1074851"/>
                <a:gridCol w="1044994"/>
                <a:gridCol w="1008112"/>
                <a:gridCol w="1080120"/>
              </a:tblGrid>
              <a:tr h="21602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расходов (отрасль)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 2023 года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4576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вес расходов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0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Общегосударственные вопросы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109 058,7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120 280,7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120 220,6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99,95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12,8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4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подготовка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 006,5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1 051,7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1 051,7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03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19 685,6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22 230,1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22 189,2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99,8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</a:rPr>
                        <a:t> 739,1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65 401,3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59 970,9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91,7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11,9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52 633,1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169 487,4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169 184,5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99,8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6,2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15,2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9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427 091,9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602 470,8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585 323,1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97,2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50,3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кинематография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73 307,3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76 966,3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76 881,7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99,9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8,6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7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1 778,0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8 425,1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7 097,2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84,2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8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53 207,0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54 308,6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43 805,2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80,7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6,3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97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9 265,8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5 882,9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5 804,0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98,7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1,1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07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1 288,7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6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1 368,9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1 368,9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7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ИТОГО РАСХОДОВ: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849 076,9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1 127 873,8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1 092 897,0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96,9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524328" y="1052736"/>
            <a:ext cx="7993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21655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Городская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Городская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15132</TotalTime>
  <Words>15841</Words>
  <Application>Microsoft Office PowerPoint</Application>
  <PresentationFormat>Экран (4:3)</PresentationFormat>
  <Paragraphs>1692</Paragraphs>
  <Slides>67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67</vt:i4>
      </vt:variant>
    </vt:vector>
  </HeadingPairs>
  <TitlesOfParts>
    <vt:vector size="68" baseType="lpstr">
      <vt:lpstr>Городская</vt:lpstr>
      <vt:lpstr> Отчёт об исполнении бюджета Юсьвинского муниципального округа Пермского края  за 2023 год</vt:lpstr>
      <vt:lpstr>Основные параметры бюджета 2023 года</vt:lpstr>
      <vt:lpstr>Сравнительная характеристика основных плановых параметров бюджета Юсьвинского муниципального округа Пермского края в 2023 году</vt:lpstr>
      <vt:lpstr>Структура доходов бюджета  Юсьвинского муниципального округа Пермского края</vt:lpstr>
      <vt:lpstr>Поступление налоговых и неналоговых доходов бюджета Юсьвинского муниципального округа Пермского края за 2022 - 2023 годы</vt:lpstr>
      <vt:lpstr>Информация о состоянии дебиторской задолженности по доходам</vt:lpstr>
      <vt:lpstr>Информация о состоянии дебиторской задолженности по доходам</vt:lpstr>
      <vt:lpstr>       Показатели исполнения по безвозмездным поступлениям за 2022-2023 годы</vt:lpstr>
      <vt:lpstr>Исполнение бюджета Юсьвинского  муниципального округа Пермского края за 2022-2023 годы по расходам</vt:lpstr>
      <vt:lpstr>Перечень муниципальных учреждений Юсьвинского муниципального округа Пермского края</vt:lpstr>
      <vt:lpstr>Муниципальный дорожный фонд</vt:lpstr>
      <vt:lpstr> Исполнение муниципальных программ за 2023 год </vt:lpstr>
      <vt:lpstr>Расходы бюджета Юсьвинского муниципального округа Пермского края за 2023 год на реализацию мероприятий муниципальной программы "Совершенствование муниципального управления в Юсьвинском муниципальном округе Пермского края" Общий объем расходов – 74 775,7 тыс. рублей, в том числе средства местного бюджета – 70 683,0 тыс. рублей</vt:lpstr>
      <vt:lpstr>Презентация PowerPoint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"Развитие  образования Юсьвинского муниципального округа Пермского края" Общий объем расходов – 583 011,6 тыс. рублей, в том числе средства местного бюджета – 127 922,0 тыс. рублей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«Улучшение качества жизни населения Юсьвинского муниципального округа Пермского края» Общий объем расходов – 405,5  тыс. рублей средств местного бюджета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«Муниципальная программа "Улучшение жилищных условий граждан, проживающих в Юсьвинском муниципальном округе Пермского края" Общий объем расходов – 12 267,6 тыс. рублей, в том числе средства местного бюджета – 1 453,2 тыс. рублей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«Управление муниципальным имуществом  Юсьвинского муниципального округа Пермского края» Общий объем расходов – 3 439,5 тыс. рублей за счет  средств местного бюджета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«Развитие культуры, искусства и молодежной политики в  Юсьвинском муниципальном округе Пермского края» Общий объем расходов – 93 418,2 тыс. рублей, в том числе средства местного бюджета – 87 188,8 тыс. рублей</vt:lpstr>
      <vt:lpstr>Презентация PowerPoint</vt:lpstr>
      <vt:lpstr>Презентация PowerPoint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«Развитие физической культуры и спорта в  Юсьвинском муниципальном округе Пермского края» Общий объем расходов – 5 804,0 тыс. рублей, в том числе средства местного бюджета – 2 570,8 тыс. рублей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«Обеспечение общественной безопасности на территории Юсьвинского муниципального округа Пермского края» Общий объем расходов – 885,8 тыс. рублей, в том числе средства местного бюджета – 801,7 тыс. рублей</vt:lpstr>
      <vt:lpstr>Расходы бюджета Юсьвинского муниципального округа Пермского края за 2023 год на реализацию мероприятий муниципальной программы «Экономическое развитие Юсьвинского муниципального округа Пермского края» Общий объем расходов – 417,0 тыс. рублей за счет средств местного бюджета</vt:lpstr>
      <vt:lpstr>Расходы бюджета Юсьвинского муниципального округа Пермского края за 2023 год на реализацию мероприятий муниципальной программы «Территориальное развитие Юсьвинского муниципального округа Пермского края» Общий объем расходов – 157 852,8 тыс. рублей, в том числе средства местного бюджета – 33 193,6 тыс. рублей</vt:lpstr>
      <vt:lpstr>Презентация PowerPoint</vt:lpstr>
      <vt:lpstr>Презентация PowerPoint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«Развитие транспортной системы Юсьвинского муниципального округа Пермского края» Общий объем расходов – 50 911,9 тыс. рублей, в том числе средства местного бюджета – 40 147,6 тыс. рублей</vt:lpstr>
      <vt:lpstr>Презентация PowerPoint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«Формирование комфортной городской среды на территории Юсьвинского муниципального округа Пермского края» Общий объем расходов – 9 146,9 тыс. рублей, в том числе средства местного бюджета – 1 118,1 тыс. рублей</vt:lpstr>
      <vt:lpstr>Расходы бюджета Юсьвинского муниципального округа Пермского края за 2023 год на реализацию мероприятий муниципальной программы «Защита населения и территории Юсьвинского муниципального округа Пермского края от чрезвычайных ситуаций, обеспечение пожарной безопасности и безопасности людей на водных объектах» Общий объем расходов – 21 153,4 тыс. рублей за счет средств местного бюджета</vt:lpstr>
      <vt:lpstr>Презентация PowerPoint</vt:lpstr>
      <vt:lpstr>Презентация PowerPoint</vt:lpstr>
      <vt:lpstr>Расходы бюджета Юсьвинского муниципального округа Пермского края за 2023 год на реализацию мероприятий муниципальной программы «Распоряжение земельными ресурсами и развитие градостроительной деятельности» Общий объем расходов – 3 985,9 тыс. рублей, в том числе средства местного бюджета – 1 171,5 тыс. рублей</vt:lpstr>
      <vt:lpstr>Расходы бюджета Юсьвинского муниципального округа Пермского края за 2023 год на реализацию непрограммных направлений. Общий объем расходов – 75 421,2 тыс. рублей, в том числе средства местного бюджета – 61 588,3 тыс. рублей</vt:lpstr>
      <vt:lpstr>Презентация PowerPoint</vt:lpstr>
      <vt:lpstr>Презентация PowerPoint</vt:lpstr>
      <vt:lpstr>Презентация PowerPoint</vt:lpstr>
      <vt:lpstr>Информация о доходах от продажи имущества, находящегося в собственности Юсьвинского муниципального округа  Пермского края, за 2023 год</vt:lpstr>
      <vt:lpstr>Расходы на содержание органов местного самоуправления Юсьвинского муниципального округа Пермского края за 2023 год</vt:lpstr>
      <vt:lpstr>Расходы на содержание органов местного самоуправления Юсьвинского муниципального округа Пермского края за 2023 год</vt:lpstr>
      <vt:lpstr>Информация об объеме оказанных муниципальных услуг (выполненных работ) за 2023 год</vt:lpstr>
      <vt:lpstr>Информация об объеме оказанных муниципальных услуг (выполненных работ) за 2023 год</vt:lpstr>
      <vt:lpstr>Информация об объеме оказанных муниципальных услуг (выполненных работ) за 2023 год</vt:lpstr>
      <vt:lpstr>Информация об объеме оказанных муниципальных услуг (выполненных работ) за 2023 год</vt:lpstr>
      <vt:lpstr>Информация об объеме оказанных муниципальных услуг (выполненных работ) за 2023 год</vt:lpstr>
      <vt:lpstr>Информация об объеме оказанных муниципальных услуг (выполненных работ) за 2023 год</vt:lpstr>
      <vt:lpstr>Информация об объеме оказанных муниципальных услуг (выполненных работ) за 2023 год</vt:lpstr>
      <vt:lpstr>Объем бюджетных инвестиций в объекты капитального строительства муниципальной собственности в 2023 году</vt:lpstr>
      <vt:lpstr>Участие Юсьвинского муниципального округа Пермского края в реализации государственных программ в 2023 году</vt:lpstr>
      <vt:lpstr>Информация об остатках средств на счетах бюджета Юсьвинского муниципального округа Пермского края, тыс. руб.</vt:lpstr>
      <vt:lpstr>Благодарим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бюджете на 2020 – 2022 гг. Главное.</dc:title>
  <dc:creator>ХорошеваГМ</dc:creator>
  <cp:lastModifiedBy>user</cp:lastModifiedBy>
  <cp:revision>312</cp:revision>
  <cp:lastPrinted>2024-05-21T11:04:37Z</cp:lastPrinted>
  <dcterms:created xsi:type="dcterms:W3CDTF">2020-01-03T07:38:00Z</dcterms:created>
  <dcterms:modified xsi:type="dcterms:W3CDTF">2024-06-09T08:42:12Z</dcterms:modified>
</cp:coreProperties>
</file>