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9"/>
    <p:restoredTop sz="94687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5201" y="1754276"/>
            <a:ext cx="302895" cy="8835390"/>
          </a:xfrm>
          <a:custGeom>
            <a:avLst/>
            <a:gdLst/>
            <a:ahLst/>
            <a:cxnLst/>
            <a:rect l="l" t="t" r="r" b="b"/>
            <a:pathLst>
              <a:path w="302895" h="8835390">
                <a:moveTo>
                  <a:pt x="0" y="8835123"/>
                </a:moveTo>
                <a:lnTo>
                  <a:pt x="302399" y="8835123"/>
                </a:lnTo>
                <a:lnTo>
                  <a:pt x="302399" y="0"/>
                </a:lnTo>
                <a:lnTo>
                  <a:pt x="0" y="0"/>
                </a:lnTo>
                <a:lnTo>
                  <a:pt x="0" y="8835123"/>
                </a:lnTo>
                <a:close/>
              </a:path>
            </a:pathLst>
          </a:custGeom>
          <a:solidFill>
            <a:srgbClr val="5C73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5201" y="118795"/>
            <a:ext cx="302895" cy="1289685"/>
          </a:xfrm>
          <a:custGeom>
            <a:avLst/>
            <a:gdLst/>
            <a:ahLst/>
            <a:cxnLst/>
            <a:rect l="l" t="t" r="r" b="b"/>
            <a:pathLst>
              <a:path w="302895" h="1289685">
                <a:moveTo>
                  <a:pt x="0" y="1289202"/>
                </a:moveTo>
                <a:lnTo>
                  <a:pt x="302399" y="1289202"/>
                </a:lnTo>
                <a:lnTo>
                  <a:pt x="302399" y="0"/>
                </a:lnTo>
                <a:lnTo>
                  <a:pt x="0" y="0"/>
                </a:lnTo>
                <a:lnTo>
                  <a:pt x="0" y="1289202"/>
                </a:lnTo>
                <a:close/>
              </a:path>
            </a:pathLst>
          </a:custGeom>
          <a:solidFill>
            <a:srgbClr val="5C73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201" y="1407998"/>
            <a:ext cx="7344409" cy="346710"/>
          </a:xfrm>
          <a:custGeom>
            <a:avLst/>
            <a:gdLst/>
            <a:ahLst/>
            <a:cxnLst/>
            <a:rect l="l" t="t" r="r" b="b"/>
            <a:pathLst>
              <a:path w="7344409" h="346710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85554" y="7907402"/>
            <a:ext cx="6514465" cy="596265"/>
          </a:xfrm>
          <a:custGeom>
            <a:avLst/>
            <a:gdLst/>
            <a:ahLst/>
            <a:cxnLst/>
            <a:rect l="l" t="t" r="r" b="b"/>
            <a:pathLst>
              <a:path w="6514465" h="596265">
                <a:moveTo>
                  <a:pt x="6370447" y="0"/>
                </a:moveTo>
                <a:lnTo>
                  <a:pt x="144005" y="0"/>
                </a:lnTo>
                <a:lnTo>
                  <a:pt x="98490" y="7340"/>
                </a:lnTo>
                <a:lnTo>
                  <a:pt x="58959" y="27782"/>
                </a:lnTo>
                <a:lnTo>
                  <a:pt x="27785" y="58954"/>
                </a:lnTo>
                <a:lnTo>
                  <a:pt x="7341" y="98485"/>
                </a:lnTo>
                <a:lnTo>
                  <a:pt x="0" y="144005"/>
                </a:lnTo>
                <a:lnTo>
                  <a:pt x="0" y="451751"/>
                </a:lnTo>
                <a:lnTo>
                  <a:pt x="7341" y="497265"/>
                </a:lnTo>
                <a:lnTo>
                  <a:pt x="27785" y="536792"/>
                </a:lnTo>
                <a:lnTo>
                  <a:pt x="58959" y="567962"/>
                </a:lnTo>
                <a:lnTo>
                  <a:pt x="98490" y="588403"/>
                </a:lnTo>
                <a:lnTo>
                  <a:pt x="144005" y="595744"/>
                </a:lnTo>
                <a:lnTo>
                  <a:pt x="6370447" y="595744"/>
                </a:lnTo>
                <a:lnTo>
                  <a:pt x="6415960" y="588403"/>
                </a:lnTo>
                <a:lnTo>
                  <a:pt x="6455488" y="567962"/>
                </a:lnTo>
                <a:lnTo>
                  <a:pt x="6486658" y="536792"/>
                </a:lnTo>
                <a:lnTo>
                  <a:pt x="6507098" y="497265"/>
                </a:lnTo>
                <a:lnTo>
                  <a:pt x="6514439" y="451751"/>
                </a:lnTo>
                <a:lnTo>
                  <a:pt x="6514439" y="144005"/>
                </a:lnTo>
                <a:lnTo>
                  <a:pt x="6507099" y="98485"/>
                </a:lnTo>
                <a:lnTo>
                  <a:pt x="6486658" y="58954"/>
                </a:lnTo>
                <a:lnTo>
                  <a:pt x="6455488" y="27782"/>
                </a:lnTo>
                <a:lnTo>
                  <a:pt x="6415960" y="7340"/>
                </a:lnTo>
                <a:lnTo>
                  <a:pt x="6370447" y="0"/>
                </a:lnTo>
                <a:close/>
              </a:path>
            </a:pathLst>
          </a:custGeom>
          <a:solidFill>
            <a:srgbClr val="FDDD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4ACBA4F2-D14C-824B-81D2-4F932F843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609"/>
            <a:ext cx="7556499" cy="10688791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634978" y="1917676"/>
            <a:ext cx="6429420" cy="2071702"/>
          </a:xfrm>
          <a:prstGeom prst="roundRect">
            <a:avLst/>
          </a:prstGeom>
          <a:solidFill>
            <a:srgbClr val="C00000">
              <a:alpha val="15000"/>
            </a:srgbClr>
          </a:solidFill>
          <a:ln w="12700" cmpd="dbl">
            <a:solidFill>
              <a:srgbClr val="C00000">
                <a:alpha val="4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34978" y="274602"/>
            <a:ext cx="6429420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3200" b="1" dirty="0" smtClean="0">
                <a:solidFill>
                  <a:srgbClr val="C00000"/>
                </a:solidFill>
              </a:rPr>
              <a:t>Осторожно</a:t>
            </a:r>
            <a:r>
              <a:rPr lang="ru-RU" sz="3200" b="1" dirty="0">
                <a:solidFill>
                  <a:srgbClr val="C00000"/>
                </a:solidFill>
              </a:rPr>
              <a:t>, мошенники!</a:t>
            </a:r>
          </a:p>
          <a:p>
            <a:pPr algn="ctr"/>
            <a:r>
              <a:rPr lang="ru-RU" sz="1600" dirty="0"/>
              <a:t> </a:t>
            </a:r>
            <a:r>
              <a:rPr lang="ru-RU" b="1" dirty="0" smtClean="0">
                <a:solidFill>
                  <a:srgbClr val="C00000"/>
                </a:solidFill>
              </a:rPr>
              <a:t>Отделение </a:t>
            </a:r>
            <a:r>
              <a:rPr lang="ru-RU" b="1" dirty="0">
                <a:solidFill>
                  <a:srgbClr val="C00000"/>
                </a:solidFill>
              </a:rPr>
              <a:t>СФР по Пермскому краю предупреждает!</a:t>
            </a:r>
          </a:p>
          <a:p>
            <a:pPr algn="just"/>
            <a:r>
              <a:rPr lang="ru-RU" sz="1600" dirty="0"/>
              <a:t> </a:t>
            </a:r>
            <a:endParaRPr lang="ru-RU" sz="1600" dirty="0" smtClean="0"/>
          </a:p>
          <a:p>
            <a:pPr algn="just"/>
            <a:r>
              <a:rPr lang="ru-RU" sz="1400" dirty="0" smtClean="0">
                <a:solidFill>
                  <a:srgbClr val="58595B"/>
                </a:solidFill>
                <a:latin typeface="Montserrat Medium" pitchFamily="2" charset="-52"/>
              </a:rPr>
              <a:t>В 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адрес Отделения поступают обращения граждан об участившихся случаях мошенничества по следующей схеме: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 </a:t>
            </a:r>
          </a:p>
          <a:p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  1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. Злоумышленник звонит на телефон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</a:t>
            </a:r>
          </a:p>
          <a:p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 гражданина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,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представляется 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сотрудником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социального</a:t>
            </a:r>
          </a:p>
          <a:p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 фонда 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и сообщает, что гражданину положен перерасчет, для </a:t>
            </a:r>
            <a:endParaRPr lang="ru-RU" sz="1400" i="1" dirty="0" smtClean="0">
              <a:solidFill>
                <a:srgbClr val="58595B"/>
              </a:solidFill>
              <a:latin typeface="Montserrat Medium" pitchFamily="2" charset="-52"/>
              <a:cs typeface="Arial" pitchFamily="34" charset="0"/>
            </a:endParaRPr>
          </a:p>
          <a:p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 чего 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необходимо записаться на прием в клиентскую службу </a:t>
            </a:r>
            <a:endParaRPr lang="ru-RU" sz="1400" i="1" dirty="0" smtClean="0">
              <a:solidFill>
                <a:srgbClr val="58595B"/>
              </a:solidFill>
              <a:latin typeface="Montserrat Medium" pitchFamily="2" charset="-52"/>
              <a:cs typeface="Arial" pitchFamily="34" charset="0"/>
            </a:endParaRPr>
          </a:p>
          <a:p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  <a:cs typeface="Arial" pitchFamily="34" charset="0"/>
              </a:rPr>
              <a:t>  СФР.</a:t>
            </a:r>
            <a:endParaRPr lang="ru-RU" sz="1400" i="1" dirty="0">
              <a:solidFill>
                <a:srgbClr val="58595B"/>
              </a:solidFill>
              <a:latin typeface="Montserrat Medium" pitchFamily="2" charset="-52"/>
            </a:endParaRPr>
          </a:p>
          <a:p>
            <a:pPr algn="l"/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   2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. Под предлогом записи на прием злоумышленник просит </a:t>
            </a:r>
            <a:endParaRPr lang="ru-RU" sz="1400" i="1" dirty="0" smtClean="0">
              <a:solidFill>
                <a:srgbClr val="58595B"/>
              </a:solidFill>
              <a:latin typeface="Montserrat Medium" pitchFamily="2" charset="-52"/>
            </a:endParaRPr>
          </a:p>
          <a:p>
            <a:pPr algn="l"/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  продиктовать 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код, который придет на телефон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.</a:t>
            </a:r>
          </a:p>
          <a:p>
            <a:pPr algn="l"/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   3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. Гражданин диктует злоумышленнику код из СМС, после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чего</a:t>
            </a:r>
          </a:p>
          <a:p>
            <a:pPr algn="l"/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 </a:t>
            </a:r>
            <a:r>
              <a:rPr lang="ru-RU" sz="1400" i="1" dirty="0" smtClean="0">
                <a:solidFill>
                  <a:srgbClr val="58595B"/>
                </a:solidFill>
                <a:latin typeface="Montserrat Medium" pitchFamily="2" charset="-52"/>
              </a:rPr>
              <a:t>  </a:t>
            </a:r>
            <a:r>
              <a:rPr lang="ru-RU" sz="1400" i="1" dirty="0">
                <a:solidFill>
                  <a:srgbClr val="58595B"/>
                </a:solidFill>
                <a:latin typeface="Montserrat Medium" pitchFamily="2" charset="-52"/>
              </a:rPr>
              <a:t>у него списывают деньги с банковских карт. 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 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Обращаем внимание, что сотрудники СФР никогда не звонят по телефону с просьбой сообщить код из входящего </a:t>
            </a:r>
            <a:r>
              <a:rPr lang="ru-RU" sz="1400" dirty="0" err="1">
                <a:solidFill>
                  <a:srgbClr val="58595B"/>
                </a:solidFill>
                <a:latin typeface="Montserrat Medium" pitchFamily="2" charset="-52"/>
              </a:rPr>
              <a:t>СМС-сообщения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 или какие-либо личные данные. </a:t>
            </a:r>
            <a:endParaRPr lang="ru-RU" sz="1400" dirty="0" smtClean="0">
              <a:solidFill>
                <a:srgbClr val="58595B"/>
              </a:solidFill>
              <a:latin typeface="Montserrat Medium" pitchFamily="2" charset="-52"/>
            </a:endParaRPr>
          </a:p>
          <a:p>
            <a:pPr algn="just"/>
            <a:endParaRPr lang="ru-RU" sz="1400" dirty="0">
              <a:solidFill>
                <a:srgbClr val="58595B"/>
              </a:solidFill>
              <a:latin typeface="Montserrat Medium" pitchFamily="2" charset="-52"/>
            </a:endParaRPr>
          </a:p>
          <a:p>
            <a:pPr algn="just"/>
            <a:r>
              <a:rPr lang="ru-RU" sz="1400" dirty="0" smtClean="0">
                <a:solidFill>
                  <a:srgbClr val="58595B"/>
                </a:solidFill>
                <a:latin typeface="Montserrat Medium" pitchFamily="2" charset="-52"/>
              </a:rPr>
              <a:t>Никогда 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по телефону не называйте своих паролей, личных данных и внимательно читайте текст приходящих </a:t>
            </a:r>
            <a:r>
              <a:rPr lang="ru-RU" sz="1400" dirty="0" err="1">
                <a:solidFill>
                  <a:srgbClr val="58595B"/>
                </a:solidFill>
                <a:latin typeface="Montserrat Medium" pitchFamily="2" charset="-52"/>
              </a:rPr>
              <a:t>СМС-сообщений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. Если по телефону просят предоставить подобную информацию, скорее всего, это мошенники.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 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В случае поступления таких звонков рекомендуем незамедлительно прекратить дальнейшее общение и позвонить по официальным телефонам Отделения СФР по Пермскому краю или в отделение полиции.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 </a:t>
            </a:r>
          </a:p>
          <a:p>
            <a:pPr algn="just"/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Для уточнения информации о том, положены ли вам какие-то выплаты, компенсации, перерасчеты и другие меры поддержки, вы можете обратиться по телефону единого </a:t>
            </a:r>
            <a:r>
              <a:rPr lang="ru-RU" sz="1400" dirty="0" err="1">
                <a:solidFill>
                  <a:srgbClr val="58595B"/>
                </a:solidFill>
                <a:latin typeface="Montserrat Medium" pitchFamily="2" charset="-52"/>
              </a:rPr>
              <a:t>контакт-центра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 Отделения СФР по Пермскому краю </a:t>
            </a:r>
            <a:endParaRPr lang="ru-RU" sz="1400" dirty="0" smtClean="0">
              <a:solidFill>
                <a:srgbClr val="58595B"/>
              </a:solidFill>
              <a:latin typeface="Montserrat Medium" pitchFamily="2" charset="-52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Montserrat Medium" pitchFamily="2" charset="-52"/>
              </a:rPr>
              <a:t>8-800-200-08-82</a:t>
            </a:r>
            <a:r>
              <a:rPr lang="ru-RU" sz="1400" b="1" dirty="0" smtClean="0">
                <a:solidFill>
                  <a:srgbClr val="58595B"/>
                </a:solidFill>
                <a:latin typeface="Montserrat Medium" pitchFamily="2" charset="-52"/>
              </a:rPr>
              <a:t> 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(звонок бесплатный). Время работы </a:t>
            </a:r>
            <a:r>
              <a:rPr lang="ru-RU" sz="1400" dirty="0" err="1">
                <a:solidFill>
                  <a:srgbClr val="58595B"/>
                </a:solidFill>
                <a:latin typeface="Montserrat Medium" pitchFamily="2" charset="-52"/>
              </a:rPr>
              <a:t>контакт-центра</a:t>
            </a:r>
            <a:r>
              <a:rPr lang="ru-RU" sz="1400" dirty="0">
                <a:solidFill>
                  <a:srgbClr val="58595B"/>
                </a:solidFill>
                <a:latin typeface="Montserrat Medium" pitchFamily="2" charset="-52"/>
              </a:rPr>
              <a:t>: понедельник – четверг с 09.00 – 18.00, пятница с 09.00 – 16.45</a:t>
            </a:r>
          </a:p>
          <a:p>
            <a:pPr algn="just"/>
            <a:endParaRPr lang="ru-RU" sz="1600" dirty="0">
              <a:solidFill>
                <a:srgbClr val="58595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5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Кочанова Марина Александровна</dc:creator>
  <cp:lastModifiedBy>ПУЛЕНКО ГЕННАДИЙ АНАТОЛЬЕВИЧ</cp:lastModifiedBy>
  <cp:revision>11</cp:revision>
  <dcterms:created xsi:type="dcterms:W3CDTF">2023-11-20T10:18:47Z</dcterms:created>
  <dcterms:modified xsi:type="dcterms:W3CDTF">2024-04-26T04:29:47Z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Adobe InDesign 18.3 (Macintosh)</vt:lpwstr>
  </property>
  <property fmtid="{D5CDD505-2E9C-101B-9397-08002B2CF9AE}" pid="4" name="LastSaved">
    <vt:filetime>2023-11-20T00:00:00Z</vt:filetime>
  </property>
  <property fmtid="{D5CDD505-2E9C-101B-9397-08002B2CF9AE}" pid="5" name="Producer">
    <vt:lpwstr>Adobe PDF Library 17.0</vt:lpwstr>
  </property>
</Properties>
</file>