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4" r:id="rId1"/>
  </p:sldMasterIdLst>
  <p:notesMasterIdLst>
    <p:notesMasterId r:id="rId35"/>
  </p:notesMasterIdLst>
  <p:sldIdLst>
    <p:sldId id="263" r:id="rId2"/>
    <p:sldId id="302" r:id="rId3"/>
    <p:sldId id="326" r:id="rId4"/>
    <p:sldId id="303" r:id="rId5"/>
    <p:sldId id="304" r:id="rId6"/>
    <p:sldId id="256" r:id="rId7"/>
    <p:sldId id="257" r:id="rId8"/>
    <p:sldId id="258" r:id="rId9"/>
    <p:sldId id="264" r:id="rId10"/>
    <p:sldId id="307" r:id="rId11"/>
    <p:sldId id="313" r:id="rId12"/>
    <p:sldId id="308" r:id="rId13"/>
    <p:sldId id="309" r:id="rId14"/>
    <p:sldId id="310" r:id="rId15"/>
    <p:sldId id="317" r:id="rId16"/>
    <p:sldId id="319" r:id="rId17"/>
    <p:sldId id="265" r:id="rId18"/>
    <p:sldId id="315" r:id="rId19"/>
    <p:sldId id="316" r:id="rId20"/>
    <p:sldId id="314" r:id="rId21"/>
    <p:sldId id="273" r:id="rId22"/>
    <p:sldId id="269" r:id="rId23"/>
    <p:sldId id="321" r:id="rId24"/>
    <p:sldId id="276" r:id="rId25"/>
    <p:sldId id="275" r:id="rId26"/>
    <p:sldId id="322" r:id="rId27"/>
    <p:sldId id="323" r:id="rId28"/>
    <p:sldId id="285" r:id="rId29"/>
    <p:sldId id="293" r:id="rId30"/>
    <p:sldId id="289" r:id="rId31"/>
    <p:sldId id="292" r:id="rId32"/>
    <p:sldId id="294" r:id="rId33"/>
    <p:sldId id="32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5E78EEE-2CE7-4B57-A8DF-F93D36B1EB85}">
          <p14:sldIdLst>
            <p14:sldId id="263"/>
            <p14:sldId id="302"/>
            <p14:sldId id="326"/>
            <p14:sldId id="303"/>
            <p14:sldId id="304"/>
            <p14:sldId id="256"/>
          </p14:sldIdLst>
        </p14:section>
        <p14:section name="Раздел без заголовка" id="{17EABCA4-D9B8-4E6F-A5AB-FD9DE890B3F8}">
          <p14:sldIdLst>
            <p14:sldId id="257"/>
            <p14:sldId id="258"/>
            <p14:sldId id="264"/>
            <p14:sldId id="307"/>
            <p14:sldId id="313"/>
            <p14:sldId id="308"/>
            <p14:sldId id="309"/>
            <p14:sldId id="310"/>
            <p14:sldId id="317"/>
            <p14:sldId id="319"/>
            <p14:sldId id="265"/>
            <p14:sldId id="315"/>
            <p14:sldId id="316"/>
            <p14:sldId id="314"/>
            <p14:sldId id="273"/>
            <p14:sldId id="269"/>
            <p14:sldId id="321"/>
            <p14:sldId id="276"/>
            <p14:sldId id="275"/>
            <p14:sldId id="322"/>
            <p14:sldId id="323"/>
            <p14:sldId id="285"/>
            <p14:sldId id="293"/>
            <p14:sldId id="289"/>
            <p14:sldId id="292"/>
            <p14:sldId id="294"/>
            <p14:sldId id="3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7C7"/>
    <a:srgbClr val="71FFB1"/>
    <a:srgbClr val="57FFA3"/>
    <a:srgbClr val="19FF81"/>
    <a:srgbClr val="AFBC08"/>
    <a:srgbClr val="FFFF6D"/>
    <a:srgbClr val="D79003"/>
    <a:srgbClr val="FAB962"/>
    <a:srgbClr val="FFD85D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59" d="100"/>
          <a:sy n="59" d="100"/>
        </p:scale>
        <p:origin x="108" y="9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36025-BC18-4007-8D98-E1093C2F715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38C72B-7428-4EA1-8EF1-BFD0AE897660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800" b="1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</a:t>
          </a:r>
          <a:endParaRPr lang="ru-RU" sz="4800" b="1" cap="none" spc="0" dirty="0">
            <a:ln w="10160">
              <a:solidFill>
                <a:srgbClr val="FF0000"/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FFA884-385D-45C1-B8FE-FF42CDDD5D64}" type="parTrans" cxnId="{3E5175FD-3591-40A2-BCEB-5430346297F6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1C89CE-71C5-4A5F-81C0-90C5BC795D6A}" type="sibTrans" cxnId="{3E5175FD-3591-40A2-BCEB-5430346297F6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3EE1C9-2F96-4014-B79F-76DE774BE00D}">
      <dgm:prSet phldrT="[Текст]" custT="1"/>
      <dgm:spPr>
        <a:noFill/>
        <a:ln>
          <a:solidFill>
            <a:schemeClr val="tx1">
              <a:alpha val="90000"/>
            </a:schemeClr>
          </a:solidFill>
        </a:ln>
      </dgm:spPr>
      <dgm:t>
        <a:bodyPr lIns="36000" rIns="36000"/>
        <a:lstStyle/>
        <a:p>
          <a:r>
            <a:rPr lang="ru-RU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Комплексное экологическое разрешение (КЭР)</a:t>
          </a:r>
        </a:p>
      </dgm:t>
    </dgm:pt>
    <dgm:pt modelId="{A9AA3358-AF0C-43AD-BEC0-C4F919D37A5A}" type="parTrans" cxnId="{E4F495FD-9D3E-4B29-A900-7245AB68F84C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98B424-EC67-4CEC-BABC-DA1A5F4CE805}" type="sibTrans" cxnId="{E4F495FD-9D3E-4B29-A900-7245AB68F84C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FA3F5A-444A-4D5C-BDAB-F257B9D5DCDA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800" b="1" cap="none" spc="0" dirty="0">
              <a:ln w="10160">
                <a:solidFill>
                  <a:srgbClr val="D79003"/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II</a:t>
          </a:r>
          <a:endParaRPr lang="ru-RU" sz="4800" b="1" cap="none" spc="0" dirty="0">
            <a:ln w="10160">
              <a:solidFill>
                <a:srgbClr val="D79003"/>
              </a:solidFill>
              <a:prstDash val="solid"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65A5E8-A3C5-4A5C-88DC-36DA5091E64C}" type="parTrans" cxnId="{FEF2CFC7-E363-4D76-ABE9-EAD087427561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053E52-E7D7-4073-8C01-CC0C7F8CDE7D}" type="sibTrans" cxnId="{FEF2CFC7-E363-4D76-ABE9-EAD087427561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D7FAA3-1E44-4A15-B33B-3AD9D8334783}">
      <dgm:prSet phldrT="[Текст]" custT="1"/>
      <dgm:spPr>
        <a:noFill/>
        <a:ln>
          <a:solidFill>
            <a:schemeClr val="tx1">
              <a:alpha val="90000"/>
            </a:schemeClr>
          </a:solidFill>
        </a:ln>
      </dgm:spPr>
      <dgm:t>
        <a:bodyPr lIns="36000" rIns="36000"/>
        <a:lstStyle/>
        <a:p>
          <a:r>
            <a:rPr lang="ru-RU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Декларация о воздействии на окружающую среду (ДВОС)</a:t>
          </a:r>
        </a:p>
      </dgm:t>
    </dgm:pt>
    <dgm:pt modelId="{8B996C0B-BD69-49CF-9E21-2DEFDCD3EB97}" type="parTrans" cxnId="{209B9B50-3BC9-4519-9445-A047F1246F79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472EF4-C950-4EB9-AE74-EA50D33172D3}" type="sibTrans" cxnId="{209B9B50-3BC9-4519-9445-A047F1246F79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B02A24-E6C7-4B4F-8E88-49D6F28135C4}">
      <dgm:prSet phldrT="[Текст]"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800" b="1" dirty="0">
              <a:ln>
                <a:solidFill>
                  <a:srgbClr val="AFBC08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III</a:t>
          </a:r>
          <a:endParaRPr lang="ru-RU" sz="4800" b="1" dirty="0">
            <a:ln>
              <a:solidFill>
                <a:srgbClr val="AFBC08"/>
              </a:solidFill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44C222-230E-4BC3-A464-5302CDF184CA}" type="parTrans" cxnId="{5C4E1A84-FF01-4137-9526-75E7703A3CF3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DEFF39-7AC1-4BC7-BBFC-1818C3C03AFA}" type="sibTrans" cxnId="{5C4E1A84-FF01-4137-9526-75E7703A3CF3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D40EAE-34E0-4C67-97BB-219B5FD5C83C}">
      <dgm:prSet phldrT="[Текст]" custT="1"/>
      <dgm:spPr>
        <a:noFill/>
        <a:ln>
          <a:solidFill>
            <a:schemeClr val="tx1">
              <a:alpha val="90000"/>
            </a:schemeClr>
          </a:solidFill>
        </a:ln>
      </dgm:spPr>
      <dgm:t>
        <a:bodyPr lIns="36000" rIns="36000"/>
        <a:lstStyle/>
        <a:p>
          <a:r>
            <a:rPr lang="ru-RU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 по программе производственного экологического контроля (ПЭК)</a:t>
          </a:r>
        </a:p>
      </dgm:t>
    </dgm:pt>
    <dgm:pt modelId="{AF74BFC3-17DD-4052-8011-0DEA7E410F75}" type="parTrans" cxnId="{042D65E9-789E-4631-AC23-E9C0B4069362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E60416-35C0-4DFD-9CEE-569373372F33}" type="sibTrans" cxnId="{042D65E9-789E-4631-AC23-E9C0B4069362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30C74-B3EA-40D5-A63A-480E3F329BA2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800" b="1" dirty="0">
              <a:ln>
                <a:solidFill>
                  <a:srgbClr val="00B050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IV</a:t>
          </a:r>
          <a:endParaRPr lang="ru-RU" sz="4800" b="1" dirty="0">
            <a:ln>
              <a:solidFill>
                <a:srgbClr val="00B050"/>
              </a:solidFill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A3E644-2B83-4665-A70D-15D93A40EDC1}" type="parTrans" cxnId="{BF769040-074F-4B69-BEFB-BC9528F635F7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143841-0CAE-4509-BF36-CD86BC634925}" type="sibTrans" cxnId="{BF769040-074F-4B69-BEFB-BC9528F635F7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9E1ADE-311D-452C-9BC5-AA4844651998}">
      <dgm:prSet phldrT="[Текст]" custT="1"/>
      <dgm:spPr>
        <a:noFill/>
        <a:ln>
          <a:solidFill>
            <a:schemeClr val="tx1">
              <a:alpha val="90000"/>
            </a:schemeClr>
          </a:solidFill>
        </a:ln>
      </dgm:spPr>
      <dgm:t>
        <a:bodyPr lIns="36000" rIns="36000"/>
        <a:lstStyle/>
        <a:p>
          <a:r>
            <a:rPr lang="ru-RU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Отчеты</a:t>
          </a:r>
        </a:p>
      </dgm:t>
    </dgm:pt>
    <dgm:pt modelId="{F44B77B0-3ABD-4357-AC92-A69F48939CCE}" type="parTrans" cxnId="{B3166C62-6F19-4E11-AD31-5CA615C8EC71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A89028-B81F-4FF9-96B8-FF60A9E78C3C}" type="sibTrans" cxnId="{B3166C62-6F19-4E11-AD31-5CA615C8EC71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E442F6-A76C-41EA-8723-768FB851BD95}">
      <dgm:prSet custT="1"/>
      <dgm:spPr>
        <a:noFill/>
        <a:ln>
          <a:solidFill>
            <a:schemeClr val="tx1">
              <a:alpha val="90000"/>
            </a:schemeClr>
          </a:solidFill>
        </a:ln>
      </dgm:spPr>
      <dgm:t>
        <a:bodyPr lIns="36000" rIns="36000"/>
        <a:lstStyle/>
        <a:p>
          <a:r>
            <a:rPr lang="ru-RU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Отчеты</a:t>
          </a:r>
        </a:p>
      </dgm:t>
    </dgm:pt>
    <dgm:pt modelId="{EFD5C754-9641-4F37-A0D5-959E58E71CAF}" type="parTrans" cxnId="{3292F388-6054-491B-8ED9-3C887724E953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617373-429F-4A5C-890C-586D9CCB3C8C}" type="sibTrans" cxnId="{3292F388-6054-491B-8ED9-3C887724E953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3F517B-E1DA-4C17-9F73-377AE8D7CEFF}">
      <dgm:prSet custT="1"/>
      <dgm:spPr>
        <a:noFill/>
        <a:ln>
          <a:solidFill>
            <a:schemeClr val="tx1">
              <a:alpha val="90000"/>
            </a:schemeClr>
          </a:solidFill>
        </a:ln>
      </dgm:spPr>
      <dgm:t>
        <a:bodyPr lIns="36000" rIns="36000"/>
        <a:lstStyle/>
        <a:p>
          <a:r>
            <a:rPr lang="ru-RU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Отчеты</a:t>
          </a:r>
        </a:p>
      </dgm:t>
    </dgm:pt>
    <dgm:pt modelId="{DC493334-89A9-4228-BD6D-E06224C79CCD}" type="parTrans" cxnId="{D985CFC6-2416-4424-B6E3-24A4085EFD0B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9EE4B8-273E-4C21-9051-5E182984BE5B}" type="sibTrans" cxnId="{D985CFC6-2416-4424-B6E3-24A4085EFD0B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7473CF-97CA-4AF9-95A3-C959A331153B}">
      <dgm:prSet custT="1"/>
      <dgm:spPr>
        <a:noFill/>
        <a:ln>
          <a:solidFill>
            <a:schemeClr val="tx1">
              <a:alpha val="90000"/>
            </a:schemeClr>
          </a:solidFill>
        </a:ln>
      </dgm:spPr>
      <dgm:t>
        <a:bodyPr lIns="36000" rIns="36000"/>
        <a:lstStyle/>
        <a:p>
          <a:r>
            <a:rPr lang="ru-RU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Отчеты</a:t>
          </a:r>
        </a:p>
      </dgm:t>
    </dgm:pt>
    <dgm:pt modelId="{8C3657B1-CAE4-4CDC-8C58-2BDD7B0E4486}" type="parTrans" cxnId="{E566A2E8-A436-40E6-B67E-6C5AB1E20997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1D0AF1-9318-4EB2-9F36-7CEDAFE84AF0}" type="sibTrans" cxnId="{E566A2E8-A436-40E6-B67E-6C5AB1E20997}">
      <dgm:prSet/>
      <dgm:spPr/>
      <dgm:t>
        <a:bodyPr/>
        <a:lstStyle/>
        <a:p>
          <a:endParaRPr lang="ru-RU" sz="2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A1F676-8E30-462B-BEFF-0F7FA0DDC8CA}" type="pres">
      <dgm:prSet presAssocID="{49336025-BC18-4007-8D98-E1093C2F71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032A7A-BE85-4357-A274-45316E69BC95}" type="pres">
      <dgm:prSet presAssocID="{B438C72B-7428-4EA1-8EF1-BFD0AE897660}" presName="composite" presStyleCnt="0"/>
      <dgm:spPr/>
    </dgm:pt>
    <dgm:pt modelId="{F5514680-754F-4A59-AFC4-30A7F293FB7B}" type="pres">
      <dgm:prSet presAssocID="{B438C72B-7428-4EA1-8EF1-BFD0AE897660}" presName="parTx" presStyleLbl="alignNode1" presStyleIdx="0" presStyleCnt="4" custLinFactNeighborX="19137" custLinFactNeighborY="-427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B6EBB6-DF12-4ACF-BBFF-41770F5AD63E}" type="pres">
      <dgm:prSet presAssocID="{B438C72B-7428-4EA1-8EF1-BFD0AE897660}" presName="desTx" presStyleLbl="alignAccFollowNode1" presStyleIdx="0" presStyleCnt="4" custScaleY="95740" custLinFactNeighborX="18476" custLinFactNeighborY="-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4C0EB-2434-4CD7-BBA1-E1899E4E552D}" type="pres">
      <dgm:prSet presAssocID="{E21C89CE-71C5-4A5F-81C0-90C5BC795D6A}" presName="space" presStyleCnt="0"/>
      <dgm:spPr/>
    </dgm:pt>
    <dgm:pt modelId="{F64A6210-DF6B-47F0-BCF0-627049BD052A}" type="pres">
      <dgm:prSet presAssocID="{A5FA3F5A-444A-4D5C-BDAB-F257B9D5DCDA}" presName="composite" presStyleCnt="0"/>
      <dgm:spPr/>
    </dgm:pt>
    <dgm:pt modelId="{FF5EBD4F-3A4F-4FDC-9539-67DC10AAD49C}" type="pres">
      <dgm:prSet presAssocID="{A5FA3F5A-444A-4D5C-BDAB-F257B9D5DCDA}" presName="parTx" presStyleLbl="alignNode1" presStyleIdx="1" presStyleCnt="4" custLinFactNeighborX="11422" custLinFactNeighborY="-272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30A3B-DBEB-4A23-9771-7EB60E6397D1}" type="pres">
      <dgm:prSet presAssocID="{A5FA3F5A-444A-4D5C-BDAB-F257B9D5DCDA}" presName="desTx" presStyleLbl="alignAccFollowNode1" presStyleIdx="1" presStyleCnt="4" custScaleY="122837" custLinFactNeighborX="10782" custLinFactNeighborY="10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9946D-C563-4CD5-8E53-2D899CBAD981}" type="pres">
      <dgm:prSet presAssocID="{BD053E52-E7D7-4073-8C01-CC0C7F8CDE7D}" presName="space" presStyleCnt="0"/>
      <dgm:spPr/>
    </dgm:pt>
    <dgm:pt modelId="{D3CDBE3F-4183-4051-9716-24D75F9CCAFA}" type="pres">
      <dgm:prSet presAssocID="{59B02A24-E6C7-4B4F-8E88-49D6F28135C4}" presName="composite" presStyleCnt="0"/>
      <dgm:spPr/>
    </dgm:pt>
    <dgm:pt modelId="{62E220F3-5346-44B2-BE8C-A2299840E81C}" type="pres">
      <dgm:prSet presAssocID="{59B02A24-E6C7-4B4F-8E88-49D6F28135C4}" presName="parTx" presStyleLbl="alignNode1" presStyleIdx="2" presStyleCnt="4" custScaleX="101641" custScaleY="98697" custLinFactNeighborX="2287" custLinFactNeighborY="-119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7C735-0116-47BA-B72B-5B742B3B0B48}" type="pres">
      <dgm:prSet presAssocID="{59B02A24-E6C7-4B4F-8E88-49D6F28135C4}" presName="desTx" presStyleLbl="alignAccFollowNode1" presStyleIdx="2" presStyleCnt="4" custScaleX="100854" custScaleY="111798" custLinFactNeighborX="1894" custLinFactNeighborY="12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040F18-C3F9-4D3A-8956-F6027722EA43}" type="pres">
      <dgm:prSet presAssocID="{71DEFF39-7AC1-4BC7-BBFC-1818C3C03AFA}" presName="space" presStyleCnt="0"/>
      <dgm:spPr/>
    </dgm:pt>
    <dgm:pt modelId="{039CF2FC-9DBE-429F-83D8-82ED32EEB32A}" type="pres">
      <dgm:prSet presAssocID="{F0030C74-B3EA-40D5-A63A-480E3F329BA2}" presName="composite" presStyleCnt="0"/>
      <dgm:spPr/>
    </dgm:pt>
    <dgm:pt modelId="{9AB487E2-3A9B-485B-9399-F9C7DADEF8F4}" type="pres">
      <dgm:prSet presAssocID="{F0030C74-B3EA-40D5-A63A-480E3F329BA2}" presName="parTx" presStyleLbl="alignNode1" presStyleIdx="3" presStyleCnt="4" custLinFactNeighborX="-5015" custLinFactNeighborY="-42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2D45A-A386-40DB-8BD7-9B5B042A585D}" type="pres">
      <dgm:prSet presAssocID="{F0030C74-B3EA-40D5-A63A-480E3F329BA2}" presName="desTx" presStyleLbl="alignAccFollowNode1" presStyleIdx="3" presStyleCnt="4" custScaleX="99824" custScaleY="95617" custLinFactNeighborX="-4145" custLinFactNeighborY="-9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85CFC6-2416-4424-B6E3-24A4085EFD0B}" srcId="{59B02A24-E6C7-4B4F-8E88-49D6F28135C4}" destId="{D03F517B-E1DA-4C17-9F73-377AE8D7CEFF}" srcOrd="1" destOrd="0" parTransId="{DC493334-89A9-4228-BD6D-E06224C79CCD}" sibTransId="{D99EE4B8-273E-4C21-9051-5E182984BE5B}"/>
    <dgm:cxn modelId="{5C4E1A84-FF01-4137-9526-75E7703A3CF3}" srcId="{49336025-BC18-4007-8D98-E1093C2F7152}" destId="{59B02A24-E6C7-4B4F-8E88-49D6F28135C4}" srcOrd="2" destOrd="0" parTransId="{BA44C222-230E-4BC3-A464-5302CDF184CA}" sibTransId="{71DEFF39-7AC1-4BC7-BBFC-1818C3C03AFA}"/>
    <dgm:cxn modelId="{3292F388-6054-491B-8ED9-3C887724E953}" srcId="{A5FA3F5A-444A-4D5C-BDAB-F257B9D5DCDA}" destId="{C0E442F6-A76C-41EA-8723-768FB851BD95}" srcOrd="1" destOrd="0" parTransId="{EFD5C754-9641-4F37-A0D5-959E58E71CAF}" sibTransId="{69617373-429F-4A5C-890C-586D9CCB3C8C}"/>
    <dgm:cxn modelId="{83747C4E-B925-435D-9264-11C5C2011041}" type="presOf" srcId="{A5FA3F5A-444A-4D5C-BDAB-F257B9D5DCDA}" destId="{FF5EBD4F-3A4F-4FDC-9539-67DC10AAD49C}" srcOrd="0" destOrd="0" presId="urn:microsoft.com/office/officeart/2005/8/layout/hList1"/>
    <dgm:cxn modelId="{BF769040-074F-4B69-BEFB-BC9528F635F7}" srcId="{49336025-BC18-4007-8D98-E1093C2F7152}" destId="{F0030C74-B3EA-40D5-A63A-480E3F329BA2}" srcOrd="3" destOrd="0" parTransId="{68A3E644-2B83-4665-A70D-15D93A40EDC1}" sibTransId="{11143841-0CAE-4509-BF36-CD86BC634925}"/>
    <dgm:cxn modelId="{AB3B27ED-A943-4A2E-9DA2-B91F546DF928}" type="presOf" srcId="{C0E442F6-A76C-41EA-8723-768FB851BD95}" destId="{78F30A3B-DBEB-4A23-9771-7EB60E6397D1}" srcOrd="0" destOrd="1" presId="urn:microsoft.com/office/officeart/2005/8/layout/hList1"/>
    <dgm:cxn modelId="{4CD3751B-6BCF-45BA-9F53-44C32BFBB00C}" type="presOf" srcId="{59B02A24-E6C7-4B4F-8E88-49D6F28135C4}" destId="{62E220F3-5346-44B2-BE8C-A2299840E81C}" srcOrd="0" destOrd="0" presId="urn:microsoft.com/office/officeart/2005/8/layout/hList1"/>
    <dgm:cxn modelId="{133D2157-45E6-4D6B-9636-FE87227199D2}" type="presOf" srcId="{8D7473CF-97CA-4AF9-95A3-C959A331153B}" destId="{DF62D45A-A386-40DB-8BD7-9B5B042A585D}" srcOrd="0" destOrd="0" presId="urn:microsoft.com/office/officeart/2005/8/layout/hList1"/>
    <dgm:cxn modelId="{384255A5-9924-478C-9DD6-F9F5E4E23006}" type="presOf" srcId="{B438C72B-7428-4EA1-8EF1-BFD0AE897660}" destId="{F5514680-754F-4A59-AFC4-30A7F293FB7B}" srcOrd="0" destOrd="0" presId="urn:microsoft.com/office/officeart/2005/8/layout/hList1"/>
    <dgm:cxn modelId="{E4F495FD-9D3E-4B29-A900-7245AB68F84C}" srcId="{B438C72B-7428-4EA1-8EF1-BFD0AE897660}" destId="{663EE1C9-2F96-4014-B79F-76DE774BE00D}" srcOrd="0" destOrd="0" parTransId="{A9AA3358-AF0C-43AD-BEC0-C4F919D37A5A}" sibTransId="{3A98B424-EC67-4CEC-BABC-DA1A5F4CE805}"/>
    <dgm:cxn modelId="{3E5175FD-3591-40A2-BCEB-5430346297F6}" srcId="{49336025-BC18-4007-8D98-E1093C2F7152}" destId="{B438C72B-7428-4EA1-8EF1-BFD0AE897660}" srcOrd="0" destOrd="0" parTransId="{35FFA884-385D-45C1-B8FE-FF42CDDD5D64}" sibTransId="{E21C89CE-71C5-4A5F-81C0-90C5BC795D6A}"/>
    <dgm:cxn modelId="{06C4D940-E8CA-44A8-A007-C43C7A209CDB}" type="presOf" srcId="{E9D40EAE-34E0-4C67-97BB-219B5FD5C83C}" destId="{DB27C735-0116-47BA-B72B-5B742B3B0B48}" srcOrd="0" destOrd="0" presId="urn:microsoft.com/office/officeart/2005/8/layout/hList1"/>
    <dgm:cxn modelId="{E878B251-5879-4226-82F8-3C3D2F047F39}" type="presOf" srcId="{D03F517B-E1DA-4C17-9F73-377AE8D7CEFF}" destId="{DB27C735-0116-47BA-B72B-5B742B3B0B48}" srcOrd="0" destOrd="1" presId="urn:microsoft.com/office/officeart/2005/8/layout/hList1"/>
    <dgm:cxn modelId="{DC055DE9-AC1E-46D9-A436-6EFE7E52422C}" type="presOf" srcId="{663EE1C9-2F96-4014-B79F-76DE774BE00D}" destId="{09B6EBB6-DF12-4ACF-BBFF-41770F5AD63E}" srcOrd="0" destOrd="0" presId="urn:microsoft.com/office/officeart/2005/8/layout/hList1"/>
    <dgm:cxn modelId="{042D65E9-789E-4631-AC23-E9C0B4069362}" srcId="{59B02A24-E6C7-4B4F-8E88-49D6F28135C4}" destId="{E9D40EAE-34E0-4C67-97BB-219B5FD5C83C}" srcOrd="0" destOrd="0" parTransId="{AF74BFC3-17DD-4052-8011-0DEA7E410F75}" sibTransId="{78E60416-35C0-4DFD-9CEE-569373372F33}"/>
    <dgm:cxn modelId="{BB074AC5-65AB-4276-8B2F-3095A32D60FD}" type="presOf" srcId="{49336025-BC18-4007-8D98-E1093C2F7152}" destId="{FDA1F676-8E30-462B-BEFF-0F7FA0DDC8CA}" srcOrd="0" destOrd="0" presId="urn:microsoft.com/office/officeart/2005/8/layout/hList1"/>
    <dgm:cxn modelId="{1204F4D5-A948-4A56-B240-E31F3A824E25}" type="presOf" srcId="{40D7FAA3-1E44-4A15-B33B-3AD9D8334783}" destId="{78F30A3B-DBEB-4A23-9771-7EB60E6397D1}" srcOrd="0" destOrd="0" presId="urn:microsoft.com/office/officeart/2005/8/layout/hList1"/>
    <dgm:cxn modelId="{209B9B50-3BC9-4519-9445-A047F1246F79}" srcId="{A5FA3F5A-444A-4D5C-BDAB-F257B9D5DCDA}" destId="{40D7FAA3-1E44-4A15-B33B-3AD9D8334783}" srcOrd="0" destOrd="0" parTransId="{8B996C0B-BD69-49CF-9E21-2DEFDCD3EB97}" sibTransId="{35472EF4-C950-4EB9-AE74-EA50D33172D3}"/>
    <dgm:cxn modelId="{E566A2E8-A436-40E6-B67E-6C5AB1E20997}" srcId="{F0030C74-B3EA-40D5-A63A-480E3F329BA2}" destId="{8D7473CF-97CA-4AF9-95A3-C959A331153B}" srcOrd="0" destOrd="0" parTransId="{8C3657B1-CAE4-4CDC-8C58-2BDD7B0E4486}" sibTransId="{251D0AF1-9318-4EB2-9F36-7CEDAFE84AF0}"/>
    <dgm:cxn modelId="{FEF2CFC7-E363-4D76-ABE9-EAD087427561}" srcId="{49336025-BC18-4007-8D98-E1093C2F7152}" destId="{A5FA3F5A-444A-4D5C-BDAB-F257B9D5DCDA}" srcOrd="1" destOrd="0" parTransId="{BF65A5E8-A3C5-4A5C-88DC-36DA5091E64C}" sibTransId="{BD053E52-E7D7-4073-8C01-CC0C7F8CDE7D}"/>
    <dgm:cxn modelId="{CB04879A-732A-4FBB-8908-73E9B9509C8C}" type="presOf" srcId="{E89E1ADE-311D-452C-9BC5-AA4844651998}" destId="{09B6EBB6-DF12-4ACF-BBFF-41770F5AD63E}" srcOrd="0" destOrd="1" presId="urn:microsoft.com/office/officeart/2005/8/layout/hList1"/>
    <dgm:cxn modelId="{B3166C62-6F19-4E11-AD31-5CA615C8EC71}" srcId="{B438C72B-7428-4EA1-8EF1-BFD0AE897660}" destId="{E89E1ADE-311D-452C-9BC5-AA4844651998}" srcOrd="1" destOrd="0" parTransId="{F44B77B0-3ABD-4357-AC92-A69F48939CCE}" sibTransId="{04A89028-B81F-4FF9-96B8-FF60A9E78C3C}"/>
    <dgm:cxn modelId="{F8E8651E-EF0D-4EC2-A36B-97CBF2FDFAEB}" type="presOf" srcId="{F0030C74-B3EA-40D5-A63A-480E3F329BA2}" destId="{9AB487E2-3A9B-485B-9399-F9C7DADEF8F4}" srcOrd="0" destOrd="0" presId="urn:microsoft.com/office/officeart/2005/8/layout/hList1"/>
    <dgm:cxn modelId="{7B085DB5-06D9-4178-9110-7CAD6ED973FC}" type="presParOf" srcId="{FDA1F676-8E30-462B-BEFF-0F7FA0DDC8CA}" destId="{B8032A7A-BE85-4357-A274-45316E69BC95}" srcOrd="0" destOrd="0" presId="urn:microsoft.com/office/officeart/2005/8/layout/hList1"/>
    <dgm:cxn modelId="{A2AE1411-1D6C-4C53-A0E6-BAA495015BE9}" type="presParOf" srcId="{B8032A7A-BE85-4357-A274-45316E69BC95}" destId="{F5514680-754F-4A59-AFC4-30A7F293FB7B}" srcOrd="0" destOrd="0" presId="urn:microsoft.com/office/officeart/2005/8/layout/hList1"/>
    <dgm:cxn modelId="{64CB3194-EEEA-4CBE-B1F1-F567AC22F0BD}" type="presParOf" srcId="{B8032A7A-BE85-4357-A274-45316E69BC95}" destId="{09B6EBB6-DF12-4ACF-BBFF-41770F5AD63E}" srcOrd="1" destOrd="0" presId="urn:microsoft.com/office/officeart/2005/8/layout/hList1"/>
    <dgm:cxn modelId="{8EA830A7-8C5D-4C4F-B4F5-8C590B702A26}" type="presParOf" srcId="{FDA1F676-8E30-462B-BEFF-0F7FA0DDC8CA}" destId="{0E04C0EB-2434-4CD7-BBA1-E1899E4E552D}" srcOrd="1" destOrd="0" presId="urn:microsoft.com/office/officeart/2005/8/layout/hList1"/>
    <dgm:cxn modelId="{8B7821C7-C724-4EE2-91A9-34CDFD14A00D}" type="presParOf" srcId="{FDA1F676-8E30-462B-BEFF-0F7FA0DDC8CA}" destId="{F64A6210-DF6B-47F0-BCF0-627049BD052A}" srcOrd="2" destOrd="0" presId="urn:microsoft.com/office/officeart/2005/8/layout/hList1"/>
    <dgm:cxn modelId="{6DA46DE6-18AD-471F-9F88-9ABB56873514}" type="presParOf" srcId="{F64A6210-DF6B-47F0-BCF0-627049BD052A}" destId="{FF5EBD4F-3A4F-4FDC-9539-67DC10AAD49C}" srcOrd="0" destOrd="0" presId="urn:microsoft.com/office/officeart/2005/8/layout/hList1"/>
    <dgm:cxn modelId="{25762E3A-0AA3-44AC-A8A2-83350E076C1E}" type="presParOf" srcId="{F64A6210-DF6B-47F0-BCF0-627049BD052A}" destId="{78F30A3B-DBEB-4A23-9771-7EB60E6397D1}" srcOrd="1" destOrd="0" presId="urn:microsoft.com/office/officeart/2005/8/layout/hList1"/>
    <dgm:cxn modelId="{BDCB631E-DF61-441F-B76A-5CF110298235}" type="presParOf" srcId="{FDA1F676-8E30-462B-BEFF-0F7FA0DDC8CA}" destId="{5A69946D-C563-4CD5-8E53-2D899CBAD981}" srcOrd="3" destOrd="0" presId="urn:microsoft.com/office/officeart/2005/8/layout/hList1"/>
    <dgm:cxn modelId="{6B1A4F8F-FA84-4EDC-8F8B-3872D53DBAD2}" type="presParOf" srcId="{FDA1F676-8E30-462B-BEFF-0F7FA0DDC8CA}" destId="{D3CDBE3F-4183-4051-9716-24D75F9CCAFA}" srcOrd="4" destOrd="0" presId="urn:microsoft.com/office/officeart/2005/8/layout/hList1"/>
    <dgm:cxn modelId="{A639393B-59B6-4BED-A218-AD24E8839820}" type="presParOf" srcId="{D3CDBE3F-4183-4051-9716-24D75F9CCAFA}" destId="{62E220F3-5346-44B2-BE8C-A2299840E81C}" srcOrd="0" destOrd="0" presId="urn:microsoft.com/office/officeart/2005/8/layout/hList1"/>
    <dgm:cxn modelId="{4E414351-A4D5-4DE2-A29E-213E194B33A8}" type="presParOf" srcId="{D3CDBE3F-4183-4051-9716-24D75F9CCAFA}" destId="{DB27C735-0116-47BA-B72B-5B742B3B0B48}" srcOrd="1" destOrd="0" presId="urn:microsoft.com/office/officeart/2005/8/layout/hList1"/>
    <dgm:cxn modelId="{F3675121-AD5A-42D9-A855-B1507D3D8203}" type="presParOf" srcId="{FDA1F676-8E30-462B-BEFF-0F7FA0DDC8CA}" destId="{4A040F18-C3F9-4D3A-8956-F6027722EA43}" srcOrd="5" destOrd="0" presId="urn:microsoft.com/office/officeart/2005/8/layout/hList1"/>
    <dgm:cxn modelId="{3F1649DE-D041-48ED-A973-CFFDEDB0AF22}" type="presParOf" srcId="{FDA1F676-8E30-462B-BEFF-0F7FA0DDC8CA}" destId="{039CF2FC-9DBE-429F-83D8-82ED32EEB32A}" srcOrd="6" destOrd="0" presId="urn:microsoft.com/office/officeart/2005/8/layout/hList1"/>
    <dgm:cxn modelId="{3F068B5D-4D1D-4C38-AED6-B1DF4B3AE474}" type="presParOf" srcId="{039CF2FC-9DBE-429F-83D8-82ED32EEB32A}" destId="{9AB487E2-3A9B-485B-9399-F9C7DADEF8F4}" srcOrd="0" destOrd="0" presId="urn:microsoft.com/office/officeart/2005/8/layout/hList1"/>
    <dgm:cxn modelId="{A07EE7DF-3766-4F74-A16F-276EADA7887D}" type="presParOf" srcId="{039CF2FC-9DBE-429F-83D8-82ED32EEB32A}" destId="{DF62D45A-A386-40DB-8BD7-9B5B042A585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14680-754F-4A59-AFC4-30A7F293FB7B}">
      <dsp:nvSpPr>
        <dsp:cNvPr id="0" name=""/>
        <dsp:cNvSpPr/>
      </dsp:nvSpPr>
      <dsp:spPr>
        <a:xfrm>
          <a:off x="489946" y="751770"/>
          <a:ext cx="2520423" cy="94509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cap="none" spc="0" dirty="0">
              <a:ln w="10160">
                <a:solidFill>
                  <a:srgbClr val="FF0000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</a:t>
          </a:r>
          <a:endParaRPr lang="ru-RU" sz="4800" b="1" kern="1200" cap="none" spc="0" dirty="0">
            <a:ln w="10160">
              <a:solidFill>
                <a:srgbClr val="FF0000"/>
              </a:solidFill>
              <a:prstDash val="solid"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9946" y="751770"/>
        <a:ext cx="2520423" cy="945099"/>
      </dsp:txXfrm>
    </dsp:sp>
    <dsp:sp modelId="{09B6EBB6-DF12-4ACF-BBFF-41770F5AD63E}">
      <dsp:nvSpPr>
        <dsp:cNvPr id="0" name=""/>
        <dsp:cNvSpPr/>
      </dsp:nvSpPr>
      <dsp:spPr>
        <a:xfrm>
          <a:off x="473286" y="1942076"/>
          <a:ext cx="2520423" cy="2101850"/>
        </a:xfrm>
        <a:prstGeom prst="rect">
          <a:avLst/>
        </a:prstGeom>
        <a:noFill/>
        <a:ln w="19050" cap="rnd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112014" rIns="36000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Комплексное экологическое разрешение (КЭР)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Отчеты</a:t>
          </a:r>
        </a:p>
      </dsp:txBody>
      <dsp:txXfrm>
        <a:off x="473286" y="1942076"/>
        <a:ext cx="2520423" cy="2101850"/>
      </dsp:txXfrm>
    </dsp:sp>
    <dsp:sp modelId="{FF5EBD4F-3A4F-4FDC-9539-67DC10AAD49C}">
      <dsp:nvSpPr>
        <dsp:cNvPr id="0" name=""/>
        <dsp:cNvSpPr/>
      </dsp:nvSpPr>
      <dsp:spPr>
        <a:xfrm>
          <a:off x="3168434" y="749502"/>
          <a:ext cx="2520423" cy="94509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cap="none" spc="0" dirty="0">
              <a:ln w="10160">
                <a:solidFill>
                  <a:srgbClr val="D79003"/>
                </a:solidFill>
                <a:prstDash val="solid"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II</a:t>
          </a:r>
          <a:endParaRPr lang="ru-RU" sz="4800" b="1" kern="1200" cap="none" spc="0" dirty="0">
            <a:ln w="10160">
              <a:solidFill>
                <a:srgbClr val="D79003"/>
              </a:solidFill>
              <a:prstDash val="solid"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68434" y="749502"/>
        <a:ext cx="2520423" cy="945099"/>
      </dsp:txXfrm>
    </dsp:sp>
    <dsp:sp modelId="{78F30A3B-DBEB-4A23-9771-7EB60E6397D1}">
      <dsp:nvSpPr>
        <dsp:cNvPr id="0" name=""/>
        <dsp:cNvSpPr/>
      </dsp:nvSpPr>
      <dsp:spPr>
        <a:xfrm>
          <a:off x="3152303" y="1936110"/>
          <a:ext cx="2520423" cy="2696730"/>
        </a:xfrm>
        <a:prstGeom prst="rect">
          <a:avLst/>
        </a:prstGeom>
        <a:noFill/>
        <a:ln w="19050" cap="rnd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112014" rIns="36000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Декларация о воздействии на окружающую среду (ДВОС)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Отчеты</a:t>
          </a:r>
        </a:p>
      </dsp:txBody>
      <dsp:txXfrm>
        <a:off x="3152303" y="1936110"/>
        <a:ext cx="2520423" cy="2696730"/>
      </dsp:txXfrm>
    </dsp:sp>
    <dsp:sp modelId="{62E220F3-5346-44B2-BE8C-A2299840E81C}">
      <dsp:nvSpPr>
        <dsp:cNvPr id="0" name=""/>
        <dsp:cNvSpPr/>
      </dsp:nvSpPr>
      <dsp:spPr>
        <a:xfrm>
          <a:off x="5811131" y="699637"/>
          <a:ext cx="2561783" cy="92063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>
              <a:ln>
                <a:solidFill>
                  <a:srgbClr val="AFBC08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III</a:t>
          </a:r>
          <a:endParaRPr lang="ru-RU" sz="4800" b="1" kern="1200" dirty="0">
            <a:ln>
              <a:solidFill>
                <a:srgbClr val="AFBC08"/>
              </a:solidFill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11131" y="699637"/>
        <a:ext cx="2561783" cy="920630"/>
      </dsp:txXfrm>
    </dsp:sp>
    <dsp:sp modelId="{DB27C735-0116-47BA-B72B-5B742B3B0B48}">
      <dsp:nvSpPr>
        <dsp:cNvPr id="0" name=""/>
        <dsp:cNvSpPr/>
      </dsp:nvSpPr>
      <dsp:spPr>
        <a:xfrm>
          <a:off x="5811143" y="1908800"/>
          <a:ext cx="2541947" cy="3014890"/>
        </a:xfrm>
        <a:prstGeom prst="rect">
          <a:avLst/>
        </a:prstGeom>
        <a:noFill/>
        <a:ln w="19050" cap="rnd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112014" rIns="36000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 по программе производственного экологического контроля (ПЭК)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Отчеты</a:t>
          </a:r>
        </a:p>
      </dsp:txBody>
      <dsp:txXfrm>
        <a:off x="5811143" y="1908800"/>
        <a:ext cx="2541947" cy="3014890"/>
      </dsp:txXfrm>
    </dsp:sp>
    <dsp:sp modelId="{9AB487E2-3A9B-485B-9399-F9C7DADEF8F4}">
      <dsp:nvSpPr>
        <dsp:cNvPr id="0" name=""/>
        <dsp:cNvSpPr/>
      </dsp:nvSpPr>
      <dsp:spPr>
        <a:xfrm>
          <a:off x="8541388" y="741830"/>
          <a:ext cx="2520423" cy="93278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195072" rIns="341376" bIns="195072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>
              <a:ln>
                <a:solidFill>
                  <a:srgbClr val="00B050"/>
                </a:solidFill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IV</a:t>
          </a:r>
          <a:endParaRPr lang="ru-RU" sz="4800" b="1" kern="1200" dirty="0">
            <a:ln>
              <a:solidFill>
                <a:srgbClr val="00B050"/>
              </a:solidFill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41388" y="741830"/>
        <a:ext cx="2520423" cy="932784"/>
      </dsp:txXfrm>
    </dsp:sp>
    <dsp:sp modelId="{DF62D45A-A386-40DB-8BD7-9B5B042A585D}">
      <dsp:nvSpPr>
        <dsp:cNvPr id="0" name=""/>
        <dsp:cNvSpPr/>
      </dsp:nvSpPr>
      <dsp:spPr>
        <a:xfrm>
          <a:off x="8565893" y="1910118"/>
          <a:ext cx="2507138" cy="2155326"/>
        </a:xfrm>
        <a:prstGeom prst="rect">
          <a:avLst/>
        </a:prstGeom>
        <a:noFill/>
        <a:ln w="19050" cap="rnd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112014" rIns="36000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Отчеты</a:t>
          </a:r>
        </a:p>
      </dsp:txBody>
      <dsp:txXfrm>
        <a:off x="8565893" y="1910118"/>
        <a:ext cx="2507138" cy="2155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6F658-3B59-448F-868F-D2471A0C74B2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40869-7B71-4A21-88A9-4B99FA1986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49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BD641-95D8-40EF-8DD3-E9E420EFBAE2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9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80BF8-6E72-44A7-8437-9B88DCC4E3E2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5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0DEC-5C11-4FDE-B9AB-761A7EC0B5AD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934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86731-E78B-4330-8349-302147A0CD96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7297-A7C1-4E6B-B0CD-D9089D512B58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2219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4DBC-B7E7-42B9-9858-1B1F7EA8E243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71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81F7-580C-45F1-A0AD-65773D34DBA2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29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1A75-2157-4B7C-B502-D18A17D08675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7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170A2-0614-4ABB-AC93-6E5A706A874C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r>
              <a:rPr lang="en-US" dirty="0"/>
              <a:t> </a:t>
            </a:r>
            <a:r>
              <a:rPr lang="ru-RU" dirty="0"/>
              <a:t>из 38</a:t>
            </a:r>
          </a:p>
        </p:txBody>
      </p:sp>
    </p:spTree>
    <p:extLst>
      <p:ext uri="{BB962C8B-B14F-4D97-AF65-F5344CB8AC3E}">
        <p14:creationId xmlns:p14="http://schemas.microsoft.com/office/powerpoint/2010/main" val="215443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A890C-9FE5-433C-A95C-A2795CC143A5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36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5142-4B01-44FE-A916-6AFA0966250E}" type="datetime1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4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CA7E-3EEF-4375-80ED-CA1FE9D437B5}" type="datetime1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8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70625-951C-44FA-88FC-4D636F7D2738}" type="datetime1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03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2333-E7C0-4D14-AD22-7BF9C0C3D405}" type="datetime1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08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C8DE-240A-4747-A0A2-47BDB94E4B39}" type="datetime1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9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02E5-5B99-4C87-838C-A473F3C28D43}" type="datetime1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06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16F25-1BFB-45DD-923D-FFA844DF737A}" type="datetime1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AE971A-8409-4F8E-B4A6-5378480080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71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B3B3F-F8A7-214C-891C-316F3DC4A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602" y="2170919"/>
            <a:ext cx="8965581" cy="1325563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Основы экологической безопасности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ADC094-5CD3-6A4B-88F4-6FD96D47183C}"/>
              </a:ext>
            </a:extLst>
          </p:cNvPr>
          <p:cNvSpPr txBox="1"/>
          <p:nvPr/>
        </p:nvSpPr>
        <p:spPr>
          <a:xfrm>
            <a:off x="6664907" y="4325109"/>
            <a:ext cx="527452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Эколог-проектировщик </a:t>
            </a:r>
          </a:p>
          <a:p>
            <a:pPr algn="ctr">
              <a:spcAft>
                <a:spcPts val="1200"/>
              </a:spcAft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ООО «ПРОЕКТ ЭКОЛОГИЯ»</a:t>
            </a:r>
          </a:p>
          <a:p>
            <a:pPr algn="ctr">
              <a:spcAft>
                <a:spcPts val="1200"/>
              </a:spcAft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Останина Екатерина Вячеславовна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1075252" y="6244955"/>
            <a:ext cx="683339" cy="365125"/>
          </a:xfrm>
        </p:spPr>
        <p:txBody>
          <a:bodyPr/>
          <a:lstStyle/>
          <a:p>
            <a:fld id="{D8AE971A-8409-4F8E-B4A6-53784800801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54328" y="614372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10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3754" y="321072"/>
            <a:ext cx="109644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нормативов допустимых выбросов</a:t>
            </a:r>
          </a:p>
          <a:p>
            <a:pPr algn="ctr"/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(Проект НДВ)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3754" y="1709435"/>
            <a:ext cx="1113213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НДВ – это документ, содержащий в себе расчеты допустимых норм выбросов вредных (загрязняющих) веществ в атмосферный воздух стационарными источниками объекта негативного воздействия на окружающую среду (НВОС).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Минприроды России от 11.08.2020 N 581 "Об утверждении методики разработки (расчета) и установления нормативов допустимых выбросов загрязняющих веществ в атмосферный воздух».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Проекта НДВ - 7 лет (при условии неизменности технологического процесса).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Правительства от 09.12 2020 года №2055 "О предельно допустимых выбросах, временно разрешенных выбросах, предельно допустимых нормативах вредных физических воздействий на атмосферный воздух и разрешениях на выбросы загрязняющих веществ в атмосферный воздух"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9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54328" y="614372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3754" y="321072"/>
            <a:ext cx="10964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754" y="1942192"/>
            <a:ext cx="11132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2214" y="1299877"/>
            <a:ext cx="1067215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Чтобы определить нужно ли разрабатывать мероприятия по НМУ необходимо:</a:t>
            </a:r>
          </a:p>
          <a:p>
            <a:pPr marL="285750" indent="-285750" algn="just" fontAlgn="base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провести инвентаризацию источников выбросов ЗВ в атмосферу на предприятии;</a:t>
            </a:r>
          </a:p>
          <a:p>
            <a:pPr marL="285750" indent="-285750" algn="just" fontAlgn="base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провести расчет выбросов в соответствии с действующими методиками;</a:t>
            </a:r>
          </a:p>
          <a:p>
            <a:pPr marL="285750" indent="-285750" algn="just" fontAlgn="base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сделать расчет рассеивания в сертифицированной унифицированной программе УПРЗА;</a:t>
            </a:r>
          </a:p>
          <a:p>
            <a:pPr marL="285750" indent="-285750" algn="just" fontAlgn="base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проанализировать значения приземных концентраций в контрольных точках на границе площадки, СЗЗ, территории жилой зоны и особых зон;</a:t>
            </a:r>
          </a:p>
          <a:p>
            <a:pPr marL="285750" indent="-285750" algn="just" fontAlgn="base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рассчитать вклады выбросов конкретных стационарных источников в приземные концентрации (в %) в контрольных точках;</a:t>
            </a:r>
          </a:p>
          <a:p>
            <a:pPr marL="285750" indent="-285750" algn="just" fontAlgn="base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увеличения значений расчетных концентраций в контрольных точках на 20%, 40% и 60% проводится сравнение значений с ПДК соответствующих веществ</a:t>
            </a:r>
            <a:endParaRPr lang="ru-RU" sz="22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2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3754" y="321072"/>
            <a:ext cx="10790613" cy="978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мероприятий при неблагоприятных метеорологических условиях (НМУ)</a:t>
            </a:r>
            <a:endParaRPr lang="ru-RU" sz="2800" b="1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4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54328" y="614372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7576" y="590014"/>
            <a:ext cx="10964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Штрафы за нарушение требований законодательства в области охраны атмосферного воздуха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3754" y="1942192"/>
            <a:ext cx="11132130" cy="4715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 fontAlgn="base">
              <a:lnSpc>
                <a:spcPct val="115000"/>
              </a:lnSpc>
              <a:spcAft>
                <a:spcPts val="800"/>
              </a:spcAft>
            </a:pPr>
            <a:r>
              <a:rPr lang="ru-RU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соответствии со Ст.31. гл. VIII. Федерального закона от 04.05.1999 N 96-ФЗ «Об охране атмосферного воздуха», лица, виновные в нарушении законодательства Российской Федерации в области охраны атмосферного воздуха, несут уголовную, административную и иную ответственность в соответствии с 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законодательством</a:t>
            </a:r>
            <a:r>
              <a:rPr lang="ru-RU" sz="2200" dirty="0">
                <a:solidFill>
                  <a:srgbClr val="0563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Российской Федерации.</a:t>
            </a:r>
          </a:p>
          <a:p>
            <a:pPr indent="450215" algn="just" fontAlgn="base">
              <a:lnSpc>
                <a:spcPct val="115000"/>
              </a:lnSpc>
              <a:spcAft>
                <a:spcPts val="800"/>
              </a:spcAft>
            </a:pPr>
            <a:r>
              <a:rPr lang="ru-RU" sz="2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Штрафы за нарушение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требований законодательства в области охраны атмосферного воздуха предусмотрены:</a:t>
            </a:r>
            <a:endParaRPr lang="ru-RU" sz="2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Гл. 8. Кодекса РФ об административных правонарушениях.</a:t>
            </a:r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Ст. 251. Уголовного Кодекса РФ.</a:t>
            </a:r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99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54328" y="614372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3754" y="321072"/>
            <a:ext cx="10964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Штрафы за нарушение требований законодательства в области охраны атмосферного воздуха</a:t>
            </a:r>
          </a:p>
          <a:p>
            <a:pPr algn="ctr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Гл. 8. Кодекса РФ об административных правонарушениях</a:t>
            </a:r>
            <a:endParaRPr lang="ru-RU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6097" y="2228671"/>
            <a:ext cx="11132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3741" y="1934667"/>
            <a:ext cx="109644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8.5. Сокрытие или искажение экологической информации</a:t>
            </a: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должностные лица - от 3 000 до 6 000 рублей; </a:t>
            </a: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юридические лица - от 20 000 до 80 000 рублей.</a:t>
            </a:r>
            <a:endParaRPr lang="ru-RU" sz="22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2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8.21. Нарушение правил охраны атмосферного воздуха</a:t>
            </a: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Выброс вредных веществ в атмосферный воздух или вредное физическое воздействие на него без специального разрешения:</a:t>
            </a: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должностные лица - от 40 000 до 50 000 рублей; </a:t>
            </a: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юридические лица - от 180 000 до 250 000 рублей или приостановление деятельности на срок до 90 суток.</a:t>
            </a: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Нарушение условий специального разрешения на выброс вредных веществ в атмосферный воздух или вредное физическое воздействие на него:</a:t>
            </a: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должностные лица - от 10 000 до 20 000 рублей; </a:t>
            </a:r>
          </a:p>
          <a:p>
            <a:pPr algn="just"/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юридические лица - от 80 000 до 100 000 рублей.</a:t>
            </a:r>
          </a:p>
          <a:p>
            <a:pPr algn="just"/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2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598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54328" y="614372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3754" y="321072"/>
            <a:ext cx="10964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Штрафы за нарушение требований законодательства в области охраны атмосферного воздуха</a:t>
            </a:r>
          </a:p>
          <a:p>
            <a:pPr marL="285750" indent="-285750" algn="ctr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Ст. 251. Уголовного Кодекса РФ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3754" y="1942192"/>
            <a:ext cx="11132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6110" y="2049432"/>
            <a:ext cx="1113212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П.1. Нарушение правил выброса в атмосферу загрязняющих веществ или нарушение эксплуатации установок, сооружений и иных объектов, если эти деяния повлекли загрязнение или иное изменение природных свойств воздуха:</a:t>
            </a:r>
          </a:p>
          <a:p>
            <a:pPr algn="just"/>
            <a:endParaRPr lang="ru-RU" sz="2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штраф в размере до 80000 рублей или в размере заработной платы или иного дохода осужденного за период до 6 месяцев, либо лишение права занимать определенные должности или заниматься определенной деятельностью на срок до 5 лет, либо обязательные работы на срок до 360 часов, либо исправительные работы на срок до 1 года, либо арест на срок до 3 месяцев.</a:t>
            </a:r>
            <a:endParaRPr lang="ru-RU" sz="3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94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54328" y="614372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3754" y="321072"/>
            <a:ext cx="10964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754" y="1942192"/>
            <a:ext cx="11132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1590" y="4431284"/>
            <a:ext cx="106721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3754" y="321072"/>
            <a:ext cx="107906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производственного экологического контроля</a:t>
            </a:r>
            <a:endParaRPr lang="ru-RU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9825" y="1008481"/>
            <a:ext cx="111599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производственного экологического контроля (ПЭК)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система мер, направленных на обеспечение допустимого уровня воздействия производственной деятельности на окружающую среду. Программа представляет собой описание воздействия предприятия по следующим разделам: воздух, вода, отходы. А также предусматривает контроль уровня загрязнения по каждому виду воздействия.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Минприроды России от 18.02.2022 N 109 (ред. от 24.03.2023) "Об утверждении требований к содержанию программы производственного экологического контроля, порядка и сроков представления отчета об организации и о результатах осуществления производственного экологического контроля"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829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54328" y="614372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3754" y="321072"/>
            <a:ext cx="10964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754" y="1942192"/>
            <a:ext cx="111321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01590" y="4431284"/>
            <a:ext cx="106721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3754" y="321072"/>
            <a:ext cx="107906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организации и о результатах осуществления производственного экологического контроля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3754" y="2413338"/>
            <a:ext cx="109644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П.1. Приложения 2 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приказу Минприроды России от 18.02.2022 N 109 "Об утверждении требований к содержанию программы производственного экологического контроля, порядка и сроков представления отчета об организации и о результатах осуществления производственного экологического контроля»: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«Отчет об организации и о результатах осуществления производственного      экологического контроля (далее - Отчет) представляется юридическими лицами и индивидуальными предпринимателями, осуществляющими хозяйственную и (или) иную деятельность на объектах I, II и III категорий (далее - объекты), ежегодно до 25 марта года, следующего за отчетным».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85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507076" y="179517"/>
            <a:ext cx="11122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Проект нормативов допустимых сбросов (НДС)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43492" y="6107864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3948" y="983723"/>
            <a:ext cx="11122429" cy="23685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допустимых сбросов (НДС) – это один из обязательных критериев соответствия экологическому законодательству. Простыми словами – проект НДС учитывает массу загрязняющих веществ в сточных водах. И эта масса является максимально допустимой, соответствующей установленному режиму в определенном пункте водного объекта на единицу времени.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22. Федерального закона от 10.01.2002 N 7-ФЗ "Об охране окружающей среды" 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23948" y="3510195"/>
            <a:ext cx="11205557" cy="2891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20"/>
              </a:lnSpc>
              <a:spcBef>
                <a:spcPts val="2250"/>
              </a:spcBef>
              <a:spcAft>
                <a:spcPts val="225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Исходная информация для разработки проекта Норматива допустимых сбросов запрашивается водопользователем: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Росгидромете – о фоновых концентрациях в водном объекте;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Росрыболовстве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рыбохозяйственном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значении и категории водного объекта;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БВУ (Бассейновое водное Управление) – о нормативах качества, установленных на уровне значений показателей природных фоновых концентраций химических веществ в водном объекте.</a:t>
            </a:r>
          </a:p>
        </p:txBody>
      </p:sp>
    </p:spTree>
    <p:extLst>
      <p:ext uri="{BB962C8B-B14F-4D97-AF65-F5344CB8AC3E}">
        <p14:creationId xmlns:p14="http://schemas.microsoft.com/office/powerpoint/2010/main" val="3218630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507076" y="179517"/>
            <a:ext cx="11122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Проект нормативов допустимых сбросов (НДС)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43491" y="6190991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3948" y="983723"/>
            <a:ext cx="11122429" cy="43024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579138"/>
              </p:ext>
            </p:extLst>
          </p:nvPr>
        </p:nvGraphicFramePr>
        <p:xfrm>
          <a:off x="895888" y="983723"/>
          <a:ext cx="10178543" cy="52072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87639">
                  <a:extLst>
                    <a:ext uri="{9D8B030D-6E8A-4147-A177-3AD203B41FA5}">
                      <a16:colId xmlns:a16="http://schemas.microsoft.com/office/drawing/2014/main" val="4264883979"/>
                    </a:ext>
                  </a:extLst>
                </a:gridCol>
                <a:gridCol w="2718262">
                  <a:extLst>
                    <a:ext uri="{9D8B030D-6E8A-4147-A177-3AD203B41FA5}">
                      <a16:colId xmlns:a16="http://schemas.microsoft.com/office/drawing/2014/main" val="853979958"/>
                    </a:ext>
                  </a:extLst>
                </a:gridCol>
                <a:gridCol w="2552007">
                  <a:extLst>
                    <a:ext uri="{9D8B030D-6E8A-4147-A177-3AD203B41FA5}">
                      <a16:colId xmlns:a16="http://schemas.microsoft.com/office/drawing/2014/main" val="3120470229"/>
                    </a:ext>
                  </a:extLst>
                </a:gridCol>
                <a:gridCol w="2520635">
                  <a:extLst>
                    <a:ext uri="{9D8B030D-6E8A-4147-A177-3AD203B41FA5}">
                      <a16:colId xmlns:a16="http://schemas.microsoft.com/office/drawing/2014/main" val="2096126024"/>
                    </a:ext>
                  </a:extLst>
                </a:gridCol>
              </a:tblGrid>
              <a:tr h="547419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I категории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II категории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III категории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Объекты IV категории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276881"/>
                  </a:ext>
                </a:extLst>
              </a:tr>
              <a:tr h="164225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планировании строительства объектов (при проведении ОВОС);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планировании строительства объектов (при проведении ОВОС);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производственного экологического контроля;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рассчитываются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/>
                </a:tc>
                <a:extLst>
                  <a:ext uri="{0D108BD9-81ED-4DB2-BD59-A6C34878D82A}">
                    <a16:rowId xmlns:a16="http://schemas.microsoft.com/office/drawing/2014/main" val="2579834844"/>
                  </a:ext>
                </a:extLst>
              </a:tr>
              <a:tr h="301759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составе заявки на получение КЭР – сбросов радиоактивных, высокотоксичных веществ, обладающих канцерогенными, мутагенными свойствами (веществ I, II класса опасности).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Приложение к декларации о воздействии на окружающую среду.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 нормативов допустимых сбросов радиоактивных, высокотоксичных веществ, веществ, обладающих канцерогенными, мутагенными свойствами (веществ I, II класса опасности), при наличии таких веществ в сбросах загрязняющих веществ.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рассчитываются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0447" marR="110447" marT="47335" marB="47335" anchor="ctr"/>
                </a:tc>
                <a:extLst>
                  <a:ext uri="{0D108BD9-81ED-4DB2-BD59-A6C34878D82A}">
                    <a16:rowId xmlns:a16="http://schemas.microsoft.com/office/drawing/2014/main" val="3831047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251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507076" y="179517"/>
            <a:ext cx="11122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Проект нормативов допустимых сбросов (НДС)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43491" y="6190991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19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3948" y="983723"/>
            <a:ext cx="11122429" cy="43024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7076" y="1279352"/>
            <a:ext cx="11122429" cy="2828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920"/>
              </a:lnSpc>
              <a:spcBef>
                <a:spcPts val="2250"/>
              </a:spcBef>
              <a:spcAft>
                <a:spcPts val="2250"/>
              </a:spcAft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НДС действует 7 лет, но лишь при условии, если не изменились более чем на 30%: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Годовой объем стока;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Перечень сбрасываемых веществ;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Технология производства;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Методы очистки стоков;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Нормативы качества воды.</a:t>
            </a:r>
          </a:p>
        </p:txBody>
      </p:sp>
    </p:spTree>
    <p:extLst>
      <p:ext uri="{BB962C8B-B14F-4D97-AF65-F5344CB8AC3E}">
        <p14:creationId xmlns:p14="http://schemas.microsoft.com/office/powerpoint/2010/main" val="1563704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10962216" cy="70757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Постановка на учет в реестре объектов НВОС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91986"/>
            <a:ext cx="11028891" cy="4882034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Какие объекты необходимо ставить на учет?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Любые предприятия, вне зависимости от вида деятельности и объемов производства, должны поставить свои объекты НВОС на государственный учет в Росприроднадзор. </a:t>
            </a:r>
          </a:p>
          <a:p>
            <a:r>
              <a:rPr lang="ru-RU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Когда нужно ставить объект на учет?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шести месяцев после ввода объекта в эксплуатацию </a:t>
            </a:r>
          </a:p>
          <a:p>
            <a:r>
              <a:rPr lang="ru-RU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поставить объект на учет?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этого следует подать заявку в территориальный орган </a:t>
            </a:r>
            <a:r>
              <a:rPr lang="ru-RU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Росприроднадзора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или орган исполнительной власти субъекта РФ (в зависимости от уровня надзора объекта)</a:t>
            </a:r>
          </a:p>
          <a:p>
            <a:r>
              <a:rPr lang="ru-RU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Каким законом регламентируются данные требования?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Обязательство ставить на учет объекты негативного воздействия на окружающую среду (НВОС) прописано в законодательстве (ст. 69.2 Федерального закона от 10.01.2002 № 7-ФЗ)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850108" y="626701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85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4017335" y="171204"/>
            <a:ext cx="415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Сбросы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69EA83E-526E-2D4F-9C41-D15791822DF4}"/>
              </a:ext>
            </a:extLst>
          </p:cNvPr>
          <p:cNvSpPr/>
          <p:nvPr/>
        </p:nvSpPr>
        <p:spPr>
          <a:xfrm>
            <a:off x="707138" y="817535"/>
            <a:ext cx="3288114" cy="1534731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Анализы химического состава сточных и природных вод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232056-2402-484E-AB2B-2CF808CFE3C2}"/>
              </a:ext>
            </a:extLst>
          </p:cNvPr>
          <p:cNvSpPr/>
          <p:nvPr/>
        </p:nvSpPr>
        <p:spPr>
          <a:xfrm>
            <a:off x="425275" y="2706644"/>
            <a:ext cx="3288115" cy="155726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Инвентаризация сбросов в течение года (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только для водоканалов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554176-92AE-D54C-81AB-A1FF07554CF9}"/>
              </a:ext>
            </a:extLst>
          </p:cNvPr>
          <p:cNvSpPr/>
          <p:nvPr/>
        </p:nvSpPr>
        <p:spPr>
          <a:xfrm>
            <a:off x="4309479" y="800398"/>
            <a:ext cx="3288114" cy="125173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 на пользование водным объектом</a:t>
            </a:r>
          </a:p>
        </p:txBody>
      </p:sp>
      <p:sp>
        <p:nvSpPr>
          <p:cNvPr id="6" name="Стрелка: вниз 4">
            <a:extLst>
              <a:ext uri="{FF2B5EF4-FFF2-40B4-BE49-F238E27FC236}">
                <a16:creationId xmlns:a16="http://schemas.microsoft.com/office/drawing/2014/main" id="{AACFF3FE-E3B4-5744-B9F2-EB6787D2F51F}"/>
              </a:ext>
            </a:extLst>
          </p:cNvPr>
          <p:cNvSpPr/>
          <p:nvPr/>
        </p:nvSpPr>
        <p:spPr>
          <a:xfrm rot="7798698" flipV="1">
            <a:off x="4242715" y="2304959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4922986" y="2857891"/>
            <a:ext cx="2114603" cy="1557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НДС</a:t>
            </a:r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7264174" y="3378085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395528-F009-314F-9C0E-0E1CD393DC9F}"/>
              </a:ext>
            </a:extLst>
          </p:cNvPr>
          <p:cNvSpPr/>
          <p:nvPr/>
        </p:nvSpPr>
        <p:spPr>
          <a:xfrm>
            <a:off x="7917364" y="2818876"/>
            <a:ext cx="3866167" cy="163529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Программа наблюдений за качеством и количеством сточных и природных вод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40F210B-5C81-CB46-90C7-6B833EA2B0D0}"/>
              </a:ext>
            </a:extLst>
          </p:cNvPr>
          <p:cNvSpPr/>
          <p:nvPr/>
        </p:nvSpPr>
        <p:spPr>
          <a:xfrm>
            <a:off x="668520" y="4586889"/>
            <a:ext cx="3288115" cy="1866095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Фоновые концентрации и гидрологическая характеристика (Росгидромет)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766E131-6B03-6040-BCD3-7AB468CA649C}"/>
              </a:ext>
            </a:extLst>
          </p:cNvPr>
          <p:cNvSpPr/>
          <p:nvPr/>
        </p:nvSpPr>
        <p:spPr>
          <a:xfrm>
            <a:off x="4309479" y="5296939"/>
            <a:ext cx="3288114" cy="1170878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Рыбохозяйственная характеристика (Росрыболовство)</a:t>
            </a:r>
          </a:p>
        </p:txBody>
      </p:sp>
      <p:sp>
        <p:nvSpPr>
          <p:cNvPr id="13" name="Стрелка вниз 12">
            <a:extLst>
              <a:ext uri="{FF2B5EF4-FFF2-40B4-BE49-F238E27FC236}">
                <a16:creationId xmlns:a16="http://schemas.microsoft.com/office/drawing/2014/main" id="{E136212B-8763-B743-9AA9-45B43093FDBD}"/>
              </a:ext>
            </a:extLst>
          </p:cNvPr>
          <p:cNvSpPr/>
          <p:nvPr/>
        </p:nvSpPr>
        <p:spPr>
          <a:xfrm>
            <a:off x="9625615" y="4553279"/>
            <a:ext cx="449663" cy="513846"/>
          </a:xfrm>
          <a:prstGeom prst="downArrow">
            <a:avLst>
              <a:gd name="adj1" fmla="val 56982"/>
              <a:gd name="adj2" fmla="val 50000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FBDEC0A-9E9D-BF4B-BB69-1691295A4B9D}"/>
              </a:ext>
            </a:extLst>
          </p:cNvPr>
          <p:cNvSpPr/>
          <p:nvPr/>
        </p:nvSpPr>
        <p:spPr>
          <a:xfrm>
            <a:off x="7917364" y="5151191"/>
            <a:ext cx="3866167" cy="14623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2ТП-(водхоз), формы 3.2, 3.3 по приказу № 903 от 9.11.2020</a:t>
            </a:r>
          </a:p>
        </p:txBody>
      </p:sp>
      <p:sp>
        <p:nvSpPr>
          <p:cNvPr id="15" name="Стрелка: вниз 4">
            <a:extLst>
              <a:ext uri="{FF2B5EF4-FFF2-40B4-BE49-F238E27FC236}">
                <a16:creationId xmlns:a16="http://schemas.microsoft.com/office/drawing/2014/main" id="{67D3BF31-0C92-8748-B068-953F944EA2E2}"/>
              </a:ext>
            </a:extLst>
          </p:cNvPr>
          <p:cNvSpPr/>
          <p:nvPr/>
        </p:nvSpPr>
        <p:spPr>
          <a:xfrm rot="10800000" flipV="1">
            <a:off x="5727794" y="2167572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4">
            <a:extLst>
              <a:ext uri="{FF2B5EF4-FFF2-40B4-BE49-F238E27FC236}">
                <a16:creationId xmlns:a16="http://schemas.microsoft.com/office/drawing/2014/main" id="{0BD4C1AC-D0AE-AE45-AEC2-C42FC7CC80B2}"/>
              </a:ext>
            </a:extLst>
          </p:cNvPr>
          <p:cNvSpPr/>
          <p:nvPr/>
        </p:nvSpPr>
        <p:spPr>
          <a:xfrm rot="5400000" flipV="1">
            <a:off x="4070631" y="3186318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4">
            <a:extLst>
              <a:ext uri="{FF2B5EF4-FFF2-40B4-BE49-F238E27FC236}">
                <a16:creationId xmlns:a16="http://schemas.microsoft.com/office/drawing/2014/main" id="{E91AED36-817B-5B44-8652-EE6CFEDE9C77}"/>
              </a:ext>
            </a:extLst>
          </p:cNvPr>
          <p:cNvSpPr/>
          <p:nvPr/>
        </p:nvSpPr>
        <p:spPr>
          <a:xfrm rot="3642232" flipV="1">
            <a:off x="4127352" y="4246632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4">
            <a:extLst>
              <a:ext uri="{FF2B5EF4-FFF2-40B4-BE49-F238E27FC236}">
                <a16:creationId xmlns:a16="http://schemas.microsoft.com/office/drawing/2014/main" id="{233B31CE-9AA7-034E-AD40-02A7398D4CE4}"/>
              </a:ext>
            </a:extLst>
          </p:cNvPr>
          <p:cNvSpPr/>
          <p:nvPr/>
        </p:nvSpPr>
        <p:spPr>
          <a:xfrm flipV="1">
            <a:off x="5701042" y="4562635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низ 4">
            <a:extLst>
              <a:ext uri="{FF2B5EF4-FFF2-40B4-BE49-F238E27FC236}">
                <a16:creationId xmlns:a16="http://schemas.microsoft.com/office/drawing/2014/main" id="{5990F793-0DFA-4D43-ACF9-E1A44BEF8672}"/>
              </a:ext>
            </a:extLst>
          </p:cNvPr>
          <p:cNvSpPr/>
          <p:nvPr/>
        </p:nvSpPr>
        <p:spPr>
          <a:xfrm rot="10800000" flipV="1">
            <a:off x="2732638" y="2400416"/>
            <a:ext cx="504986" cy="274835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595330" y="6492875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20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627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4017335" y="171204"/>
            <a:ext cx="415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Сбросы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69EA83E-526E-2D4F-9C41-D15791822DF4}"/>
              </a:ext>
            </a:extLst>
          </p:cNvPr>
          <p:cNvSpPr/>
          <p:nvPr/>
        </p:nvSpPr>
        <p:spPr>
          <a:xfrm>
            <a:off x="643448" y="2674961"/>
            <a:ext cx="3288114" cy="195163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Сведения о контроле качества воды в водном объекте и в сточных водах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232056-2402-484E-AB2B-2CF808CFE3C2}"/>
              </a:ext>
            </a:extLst>
          </p:cNvPr>
          <p:cNvSpPr/>
          <p:nvPr/>
        </p:nvSpPr>
        <p:spPr>
          <a:xfrm>
            <a:off x="4890571" y="818866"/>
            <a:ext cx="3288115" cy="1262992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Пояснительная записка и карта водного объекта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554176-92AE-D54C-81AB-A1FF07554CF9}"/>
              </a:ext>
            </a:extLst>
          </p:cNvPr>
          <p:cNvSpPr/>
          <p:nvPr/>
        </p:nvSpPr>
        <p:spPr>
          <a:xfrm>
            <a:off x="1001899" y="818866"/>
            <a:ext cx="3288115" cy="158314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намечаемых водохозяйственных мероприятиях</a:t>
            </a:r>
          </a:p>
        </p:txBody>
      </p:sp>
      <p:sp>
        <p:nvSpPr>
          <p:cNvPr id="6" name="Стрелка: вниз 4">
            <a:extLst>
              <a:ext uri="{FF2B5EF4-FFF2-40B4-BE49-F238E27FC236}">
                <a16:creationId xmlns:a16="http://schemas.microsoft.com/office/drawing/2014/main" id="{AACFF3FE-E3B4-5744-B9F2-EB6787D2F51F}"/>
              </a:ext>
            </a:extLst>
          </p:cNvPr>
          <p:cNvSpPr/>
          <p:nvPr/>
        </p:nvSpPr>
        <p:spPr>
          <a:xfrm rot="7784158" flipV="1">
            <a:off x="4290101" y="2339776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4823548" y="2810162"/>
            <a:ext cx="2932453" cy="1557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Заявление в Минприроды или Росводресурсы</a:t>
            </a:r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8031098" y="3316306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395528-F009-314F-9C0E-0E1CD393DC9F}"/>
              </a:ext>
            </a:extLst>
          </p:cNvPr>
          <p:cNvSpPr/>
          <p:nvPr/>
        </p:nvSpPr>
        <p:spPr>
          <a:xfrm>
            <a:off x="8634213" y="2823775"/>
            <a:ext cx="3149318" cy="155726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Решение на пользование водным объектом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40F210B-5C81-CB46-90C7-6B833EA2B0D0}"/>
              </a:ext>
            </a:extLst>
          </p:cNvPr>
          <p:cNvSpPr/>
          <p:nvPr/>
        </p:nvSpPr>
        <p:spPr>
          <a:xfrm>
            <a:off x="4915196" y="5145206"/>
            <a:ext cx="3300756" cy="1310185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Карта-схема предполагаемого сброса сточных вод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766E131-6B03-6040-BCD3-7AB468CA649C}"/>
              </a:ext>
            </a:extLst>
          </p:cNvPr>
          <p:cNvSpPr/>
          <p:nvPr/>
        </p:nvSpPr>
        <p:spPr>
          <a:xfrm>
            <a:off x="988250" y="4926843"/>
            <a:ext cx="3379033" cy="1542196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Расчет и обоснование заявленного объема сброса сточных вод</a:t>
            </a:r>
          </a:p>
        </p:txBody>
      </p:sp>
      <p:sp>
        <p:nvSpPr>
          <p:cNvPr id="15" name="Стрелка: вниз 4">
            <a:extLst>
              <a:ext uri="{FF2B5EF4-FFF2-40B4-BE49-F238E27FC236}">
                <a16:creationId xmlns:a16="http://schemas.microsoft.com/office/drawing/2014/main" id="{67D3BF31-0C92-8748-B068-953F944EA2E2}"/>
              </a:ext>
            </a:extLst>
          </p:cNvPr>
          <p:cNvSpPr/>
          <p:nvPr/>
        </p:nvSpPr>
        <p:spPr>
          <a:xfrm rot="10800000" flipV="1">
            <a:off x="6269427" y="2157384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4">
            <a:extLst>
              <a:ext uri="{FF2B5EF4-FFF2-40B4-BE49-F238E27FC236}">
                <a16:creationId xmlns:a16="http://schemas.microsoft.com/office/drawing/2014/main" id="{0BD4C1AC-D0AE-AE45-AEC2-C42FC7CC80B2}"/>
              </a:ext>
            </a:extLst>
          </p:cNvPr>
          <p:cNvSpPr/>
          <p:nvPr/>
        </p:nvSpPr>
        <p:spPr>
          <a:xfrm rot="5400000" flipV="1">
            <a:off x="4030608" y="3315095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4">
            <a:extLst>
              <a:ext uri="{FF2B5EF4-FFF2-40B4-BE49-F238E27FC236}">
                <a16:creationId xmlns:a16="http://schemas.microsoft.com/office/drawing/2014/main" id="{E91AED36-817B-5B44-8652-EE6CFEDE9C77}"/>
              </a:ext>
            </a:extLst>
          </p:cNvPr>
          <p:cNvSpPr/>
          <p:nvPr/>
        </p:nvSpPr>
        <p:spPr>
          <a:xfrm rot="2902044" flipV="1">
            <a:off x="4354338" y="4374620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4">
            <a:extLst>
              <a:ext uri="{FF2B5EF4-FFF2-40B4-BE49-F238E27FC236}">
                <a16:creationId xmlns:a16="http://schemas.microsoft.com/office/drawing/2014/main" id="{233B31CE-9AA7-034E-AD40-02A7398D4CE4}"/>
              </a:ext>
            </a:extLst>
          </p:cNvPr>
          <p:cNvSpPr/>
          <p:nvPr/>
        </p:nvSpPr>
        <p:spPr>
          <a:xfrm flipV="1">
            <a:off x="6269427" y="4477156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40F210B-5C81-CB46-90C7-6B833EA2B0D0}"/>
              </a:ext>
            </a:extLst>
          </p:cNvPr>
          <p:cNvSpPr/>
          <p:nvPr/>
        </p:nvSpPr>
        <p:spPr>
          <a:xfrm>
            <a:off x="8467718" y="5145206"/>
            <a:ext cx="3300756" cy="1310185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Кадастровые работы</a:t>
            </a:r>
          </a:p>
        </p:txBody>
      </p:sp>
      <p:sp>
        <p:nvSpPr>
          <p:cNvPr id="20" name="Стрелка: вниз 4">
            <a:extLst>
              <a:ext uri="{FF2B5EF4-FFF2-40B4-BE49-F238E27FC236}">
                <a16:creationId xmlns:a16="http://schemas.microsoft.com/office/drawing/2014/main" id="{233B31CE-9AA7-034E-AD40-02A7398D4CE4}"/>
              </a:ext>
            </a:extLst>
          </p:cNvPr>
          <p:cNvSpPr/>
          <p:nvPr/>
        </p:nvSpPr>
        <p:spPr>
          <a:xfrm rot="18986367" flipV="1">
            <a:off x="8005378" y="4375824"/>
            <a:ext cx="504986" cy="668021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586088" y="6455391"/>
            <a:ext cx="683339" cy="365125"/>
          </a:xfrm>
        </p:spPr>
        <p:txBody>
          <a:bodyPr/>
          <a:lstStyle/>
          <a:p>
            <a:fld id="{D8AE971A-8409-4F8E-B4A6-537848008013}" type="slidenum">
              <a:rPr lang="ru-RU" smtClean="0">
                <a:solidFill>
                  <a:schemeClr val="tx1"/>
                </a:solidFill>
              </a:rPr>
              <a:pPr/>
              <a:t>21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39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4017335" y="171204"/>
            <a:ext cx="415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Сбросы в ЦСВ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46C00E5-0F19-984F-9506-9A8FC4AEA646}"/>
              </a:ext>
            </a:extLst>
          </p:cNvPr>
          <p:cNvSpPr/>
          <p:nvPr/>
        </p:nvSpPr>
        <p:spPr>
          <a:xfrm>
            <a:off x="523286" y="2831071"/>
            <a:ext cx="3288115" cy="155726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Схема водопотребления и водоотведения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A98F0BC-51A7-1D41-89D3-5213C4AB7081}"/>
              </a:ext>
            </a:extLst>
          </p:cNvPr>
          <p:cNvSpPr/>
          <p:nvPr/>
        </p:nvSpPr>
        <p:spPr>
          <a:xfrm>
            <a:off x="4677492" y="2831070"/>
            <a:ext cx="2932453" cy="1557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Договор с водоканалом</a:t>
            </a:r>
          </a:p>
        </p:txBody>
      </p:sp>
      <p:sp>
        <p:nvSpPr>
          <p:cNvPr id="5" name="Стрелка вниз 4">
            <a:extLst>
              <a:ext uri="{FF2B5EF4-FFF2-40B4-BE49-F238E27FC236}">
                <a16:creationId xmlns:a16="http://schemas.microsoft.com/office/drawing/2014/main" id="{ED5418BB-C150-8B40-81FC-5A93EC05F33B}"/>
              </a:ext>
            </a:extLst>
          </p:cNvPr>
          <p:cNvSpPr/>
          <p:nvPr/>
        </p:nvSpPr>
        <p:spPr>
          <a:xfrm rot="14534746">
            <a:off x="7837324" y="2469985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5338198-544A-5742-9EBE-24F146FD69F7}"/>
              </a:ext>
            </a:extLst>
          </p:cNvPr>
          <p:cNvSpPr/>
          <p:nvPr/>
        </p:nvSpPr>
        <p:spPr>
          <a:xfrm>
            <a:off x="8514367" y="1553174"/>
            <a:ext cx="3149318" cy="155726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 по составу сточных вод </a:t>
            </a:r>
          </a:p>
        </p:txBody>
      </p:sp>
      <p:sp>
        <p:nvSpPr>
          <p:cNvPr id="7" name="Стрелка: вниз 4">
            <a:extLst>
              <a:ext uri="{FF2B5EF4-FFF2-40B4-BE49-F238E27FC236}">
                <a16:creationId xmlns:a16="http://schemas.microsoft.com/office/drawing/2014/main" id="{7E28206B-9144-9C41-9D0D-53812E92A3F3}"/>
              </a:ext>
            </a:extLst>
          </p:cNvPr>
          <p:cNvSpPr/>
          <p:nvPr/>
        </p:nvSpPr>
        <p:spPr>
          <a:xfrm rot="5400000" flipV="1">
            <a:off x="4030608" y="3315095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E2483839-D352-3E44-AA4E-31526FEA3608}"/>
              </a:ext>
            </a:extLst>
          </p:cNvPr>
          <p:cNvSpPr/>
          <p:nvPr/>
        </p:nvSpPr>
        <p:spPr>
          <a:xfrm rot="17491757">
            <a:off x="7837325" y="4129893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23D5F83-C63B-8A4A-81BB-62FDB31308C8}"/>
              </a:ext>
            </a:extLst>
          </p:cNvPr>
          <p:cNvSpPr/>
          <p:nvPr/>
        </p:nvSpPr>
        <p:spPr>
          <a:xfrm>
            <a:off x="8514367" y="4085551"/>
            <a:ext cx="3149318" cy="195780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снижению негативного воздействия (</a:t>
            </a:r>
            <a:r>
              <a:rPr lang="ru-RU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необходимости)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54330" y="6219303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22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23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764772" y="171204"/>
            <a:ext cx="10823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Проект зоны санитарной охраны источника водоснабжения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47403" y="6373871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23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4772" y="1457236"/>
            <a:ext cx="11064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СанПиН 2.1.4.1110-02 «Зоны санитарной охраны источников водоснабжения и водопроводов питьевого назначения».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0205" y="2143997"/>
            <a:ext cx="11238805" cy="4177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Зоны санитарной охраны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(ЗСО) — территория, включающая источник водоснабжения и/или водопровод, иной объект.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ЗСО состоит из поясов, на которых устанавливаются особые режимы хозяйственной деятельности и охраны.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ЗСО организуются в составе трёх поясов: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пояс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(строгого режима) включает территорию расположения водозаборных сооружений, площадок всех водопроводных сооружений и водопроводящего канала. Его назначение — защита места водозабора и водозаборных сооружений от случайного или умышленного загрязнения и повреждения.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пояс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(пояса ограничений или зона микробного загрязнения) определяется гидродинамическим расчётным путём и включает территорию, предназначенную для предупреждения загрязнения вод источников водоснабжения. </a:t>
            </a:r>
          </a:p>
          <a:p>
            <a:pPr marL="285750" lvl="0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пояс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(зона химического загрязнения) определяется гидродинамическими расчётами, исходя из условия, что если за её пределами в водоносный горизонт поступают стабильные химические загрязнения, то они окажутся вне области питания водозабора или достигнут её не ранее истечения расчётного срока эксплуатации. </a:t>
            </a:r>
          </a:p>
        </p:txBody>
      </p:sp>
    </p:spTree>
    <p:extLst>
      <p:ext uri="{BB962C8B-B14F-4D97-AF65-F5344CB8AC3E}">
        <p14:creationId xmlns:p14="http://schemas.microsoft.com/office/powerpoint/2010/main" val="2253508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2712642" y="67316"/>
            <a:ext cx="7390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Забор воды из скважины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69EA83E-526E-2D4F-9C41-D15791822DF4}"/>
              </a:ext>
            </a:extLst>
          </p:cNvPr>
          <p:cNvSpPr/>
          <p:nvPr/>
        </p:nvSpPr>
        <p:spPr>
          <a:xfrm>
            <a:off x="943699" y="855432"/>
            <a:ext cx="3288114" cy="1534731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Финансовые и технические возможности заявителя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4232056-2402-484E-AB2B-2CF808CFE3C2}"/>
              </a:ext>
            </a:extLst>
          </p:cNvPr>
          <p:cNvSpPr/>
          <p:nvPr/>
        </p:nvSpPr>
        <p:spPr>
          <a:xfrm>
            <a:off x="523286" y="2831071"/>
            <a:ext cx="3288115" cy="155726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Оценка запасов подземных вод и паспорт скважины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554176-92AE-D54C-81AB-A1FF07554CF9}"/>
              </a:ext>
            </a:extLst>
          </p:cNvPr>
          <p:cNvSpPr/>
          <p:nvPr/>
        </p:nvSpPr>
        <p:spPr>
          <a:xfrm>
            <a:off x="4877863" y="843543"/>
            <a:ext cx="3288115" cy="125173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Сведения о заявителе</a:t>
            </a:r>
          </a:p>
        </p:txBody>
      </p:sp>
      <p:sp>
        <p:nvSpPr>
          <p:cNvPr id="6" name="Стрелка: вниз 4">
            <a:extLst>
              <a:ext uri="{FF2B5EF4-FFF2-40B4-BE49-F238E27FC236}">
                <a16:creationId xmlns:a16="http://schemas.microsoft.com/office/drawing/2014/main" id="{AACFF3FE-E3B4-5744-B9F2-EB6787D2F51F}"/>
              </a:ext>
            </a:extLst>
          </p:cNvPr>
          <p:cNvSpPr/>
          <p:nvPr/>
        </p:nvSpPr>
        <p:spPr>
          <a:xfrm rot="7784158" flipV="1">
            <a:off x="4290101" y="2339776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4823548" y="2810162"/>
            <a:ext cx="2932453" cy="1557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Заявление в Минприроды* или Роснедра</a:t>
            </a:r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8031098" y="3316306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395528-F009-314F-9C0E-0E1CD393DC9F}"/>
              </a:ext>
            </a:extLst>
          </p:cNvPr>
          <p:cNvSpPr/>
          <p:nvPr/>
        </p:nvSpPr>
        <p:spPr>
          <a:xfrm>
            <a:off x="8634213" y="3024007"/>
            <a:ext cx="3149318" cy="104276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Лицензия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40F210B-5C81-CB46-90C7-6B833EA2B0D0}"/>
              </a:ext>
            </a:extLst>
          </p:cNvPr>
          <p:cNvSpPr/>
          <p:nvPr/>
        </p:nvSpPr>
        <p:spPr>
          <a:xfrm>
            <a:off x="943697" y="4694484"/>
            <a:ext cx="3288115" cy="1433361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Расчет объема забираемой воды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766E131-6B03-6040-BCD3-7AB468CA649C}"/>
              </a:ext>
            </a:extLst>
          </p:cNvPr>
          <p:cNvSpPr/>
          <p:nvPr/>
        </p:nvSpPr>
        <p:spPr>
          <a:xfrm>
            <a:off x="4877863" y="5145485"/>
            <a:ext cx="3288114" cy="1378146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Проект зоны санитарной охраны и СЭЗ</a:t>
            </a:r>
          </a:p>
        </p:txBody>
      </p:sp>
      <p:sp>
        <p:nvSpPr>
          <p:cNvPr id="15" name="Стрелка: вниз 4">
            <a:extLst>
              <a:ext uri="{FF2B5EF4-FFF2-40B4-BE49-F238E27FC236}">
                <a16:creationId xmlns:a16="http://schemas.microsoft.com/office/drawing/2014/main" id="{67D3BF31-0C92-8748-B068-953F944EA2E2}"/>
              </a:ext>
            </a:extLst>
          </p:cNvPr>
          <p:cNvSpPr/>
          <p:nvPr/>
        </p:nvSpPr>
        <p:spPr>
          <a:xfrm rot="10800000" flipV="1">
            <a:off x="6269427" y="2157384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4">
            <a:extLst>
              <a:ext uri="{FF2B5EF4-FFF2-40B4-BE49-F238E27FC236}">
                <a16:creationId xmlns:a16="http://schemas.microsoft.com/office/drawing/2014/main" id="{0BD4C1AC-D0AE-AE45-AEC2-C42FC7CC80B2}"/>
              </a:ext>
            </a:extLst>
          </p:cNvPr>
          <p:cNvSpPr/>
          <p:nvPr/>
        </p:nvSpPr>
        <p:spPr>
          <a:xfrm rot="5400000" flipV="1">
            <a:off x="4030608" y="3315095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4">
            <a:extLst>
              <a:ext uri="{FF2B5EF4-FFF2-40B4-BE49-F238E27FC236}">
                <a16:creationId xmlns:a16="http://schemas.microsoft.com/office/drawing/2014/main" id="{E91AED36-817B-5B44-8652-EE6CFEDE9C77}"/>
              </a:ext>
            </a:extLst>
          </p:cNvPr>
          <p:cNvSpPr/>
          <p:nvPr/>
        </p:nvSpPr>
        <p:spPr>
          <a:xfrm rot="2902044" flipV="1">
            <a:off x="4354338" y="4374620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4">
            <a:extLst>
              <a:ext uri="{FF2B5EF4-FFF2-40B4-BE49-F238E27FC236}">
                <a16:creationId xmlns:a16="http://schemas.microsoft.com/office/drawing/2014/main" id="{233B31CE-9AA7-034E-AD40-02A7398D4CE4}"/>
              </a:ext>
            </a:extLst>
          </p:cNvPr>
          <p:cNvSpPr/>
          <p:nvPr/>
        </p:nvSpPr>
        <p:spPr>
          <a:xfrm flipV="1">
            <a:off x="6269427" y="4477156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>
            <a:extLst>
              <a:ext uri="{FF2B5EF4-FFF2-40B4-BE49-F238E27FC236}">
                <a16:creationId xmlns:a16="http://schemas.microsoft.com/office/drawing/2014/main" id="{F6EDEED5-779A-2942-8ABF-52EEAC4D4879}"/>
              </a:ext>
            </a:extLst>
          </p:cNvPr>
          <p:cNvSpPr/>
          <p:nvPr/>
        </p:nvSpPr>
        <p:spPr>
          <a:xfrm>
            <a:off x="9998517" y="4159730"/>
            <a:ext cx="420710" cy="513846"/>
          </a:xfrm>
          <a:prstGeom prst="downArrow">
            <a:avLst>
              <a:gd name="adj1" fmla="val 56982"/>
              <a:gd name="adj2" fmla="val 50000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8564815" y="4766530"/>
            <a:ext cx="3288114" cy="17865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4-ЛС, 2ТП-(водхоз), форма 3.1 по приказу № 903 от 9.11.2020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4554176-92AE-D54C-81AB-A1FF07554CF9}"/>
              </a:ext>
            </a:extLst>
          </p:cNvPr>
          <p:cNvSpPr/>
          <p:nvPr/>
        </p:nvSpPr>
        <p:spPr>
          <a:xfrm>
            <a:off x="9962865" y="695693"/>
            <a:ext cx="1924335" cy="969334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*Для СНТ упрощенный порядок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586088" y="6523631"/>
            <a:ext cx="683339" cy="365125"/>
          </a:xfrm>
        </p:spPr>
        <p:txBody>
          <a:bodyPr/>
          <a:lstStyle/>
          <a:p>
            <a:fld id="{D8AE971A-8409-4F8E-B4A6-537848008013}" type="slidenum">
              <a:rPr lang="ru-RU" smtClean="0">
                <a:solidFill>
                  <a:schemeClr val="tx1"/>
                </a:solidFill>
              </a:rPr>
              <a:pPr/>
              <a:t>24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637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2712642" y="67316"/>
            <a:ext cx="7390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Забор воды из реки или озера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4554176-92AE-D54C-81AB-A1FF07554CF9}"/>
              </a:ext>
            </a:extLst>
          </p:cNvPr>
          <p:cNvSpPr/>
          <p:nvPr/>
        </p:nvSpPr>
        <p:spPr>
          <a:xfrm>
            <a:off x="4850568" y="5210827"/>
            <a:ext cx="3310794" cy="1251734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Пояснительная записка и карта водного объекта</a:t>
            </a:r>
          </a:p>
        </p:txBody>
      </p:sp>
      <p:sp>
        <p:nvSpPr>
          <p:cNvPr id="6" name="Стрелка: вниз 4">
            <a:extLst>
              <a:ext uri="{FF2B5EF4-FFF2-40B4-BE49-F238E27FC236}">
                <a16:creationId xmlns:a16="http://schemas.microsoft.com/office/drawing/2014/main" id="{AACFF3FE-E3B4-5744-B9F2-EB6787D2F51F}"/>
              </a:ext>
            </a:extLst>
          </p:cNvPr>
          <p:cNvSpPr/>
          <p:nvPr/>
        </p:nvSpPr>
        <p:spPr>
          <a:xfrm rot="7784158" flipV="1">
            <a:off x="4290101" y="2339776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4823548" y="2810162"/>
            <a:ext cx="2932453" cy="1557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Заявление в Минприроды или Росводресурсы</a:t>
            </a:r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8031098" y="3316306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bg1">
              <a:lumMod val="8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395528-F009-314F-9C0E-0E1CD393DC9F}"/>
              </a:ext>
            </a:extLst>
          </p:cNvPr>
          <p:cNvSpPr/>
          <p:nvPr/>
        </p:nvSpPr>
        <p:spPr>
          <a:xfrm>
            <a:off x="8634213" y="2823775"/>
            <a:ext cx="3149318" cy="155726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Договор водопользования</a:t>
            </a:r>
          </a:p>
        </p:txBody>
      </p:sp>
      <p:sp>
        <p:nvSpPr>
          <p:cNvPr id="15" name="Стрелка: вниз 4">
            <a:extLst>
              <a:ext uri="{FF2B5EF4-FFF2-40B4-BE49-F238E27FC236}">
                <a16:creationId xmlns:a16="http://schemas.microsoft.com/office/drawing/2014/main" id="{67D3BF31-0C92-8748-B068-953F944EA2E2}"/>
              </a:ext>
            </a:extLst>
          </p:cNvPr>
          <p:cNvSpPr/>
          <p:nvPr/>
        </p:nvSpPr>
        <p:spPr>
          <a:xfrm rot="10800000" flipV="1">
            <a:off x="6269427" y="2157384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низ 4">
            <a:extLst>
              <a:ext uri="{FF2B5EF4-FFF2-40B4-BE49-F238E27FC236}">
                <a16:creationId xmlns:a16="http://schemas.microsoft.com/office/drawing/2014/main" id="{0BD4C1AC-D0AE-AE45-AEC2-C42FC7CC80B2}"/>
              </a:ext>
            </a:extLst>
          </p:cNvPr>
          <p:cNvSpPr/>
          <p:nvPr/>
        </p:nvSpPr>
        <p:spPr>
          <a:xfrm rot="5400000" flipV="1">
            <a:off x="4030608" y="3315095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4">
            <a:extLst>
              <a:ext uri="{FF2B5EF4-FFF2-40B4-BE49-F238E27FC236}">
                <a16:creationId xmlns:a16="http://schemas.microsoft.com/office/drawing/2014/main" id="{E91AED36-817B-5B44-8652-EE6CFEDE9C77}"/>
              </a:ext>
            </a:extLst>
          </p:cNvPr>
          <p:cNvSpPr/>
          <p:nvPr/>
        </p:nvSpPr>
        <p:spPr>
          <a:xfrm rot="2902044" flipV="1">
            <a:off x="4354338" y="4374620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4">
            <a:extLst>
              <a:ext uri="{FF2B5EF4-FFF2-40B4-BE49-F238E27FC236}">
                <a16:creationId xmlns:a16="http://schemas.microsoft.com/office/drawing/2014/main" id="{233B31CE-9AA7-034E-AD40-02A7398D4CE4}"/>
              </a:ext>
            </a:extLst>
          </p:cNvPr>
          <p:cNvSpPr/>
          <p:nvPr/>
        </p:nvSpPr>
        <p:spPr>
          <a:xfrm flipV="1">
            <a:off x="6283075" y="4436213"/>
            <a:ext cx="504986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>
            <a:extLst>
              <a:ext uri="{FF2B5EF4-FFF2-40B4-BE49-F238E27FC236}">
                <a16:creationId xmlns:a16="http://schemas.microsoft.com/office/drawing/2014/main" id="{F6EDEED5-779A-2942-8ABF-52EEAC4D4879}"/>
              </a:ext>
            </a:extLst>
          </p:cNvPr>
          <p:cNvSpPr/>
          <p:nvPr/>
        </p:nvSpPr>
        <p:spPr>
          <a:xfrm>
            <a:off x="9984870" y="4450950"/>
            <a:ext cx="420710" cy="513846"/>
          </a:xfrm>
          <a:prstGeom prst="downArrow">
            <a:avLst>
              <a:gd name="adj1" fmla="val 56982"/>
              <a:gd name="adj2" fmla="val 50000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8564815" y="5090716"/>
            <a:ext cx="3288114" cy="146237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2ТП-(водхоз), форма 3.1 по приказу № 903 от 9.11.2020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4554176-92AE-D54C-81AB-A1FF07554CF9}"/>
              </a:ext>
            </a:extLst>
          </p:cNvPr>
          <p:cNvSpPr/>
          <p:nvPr/>
        </p:nvSpPr>
        <p:spPr>
          <a:xfrm>
            <a:off x="805219" y="818866"/>
            <a:ext cx="3484796" cy="158314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намечаемых водохозяйственных мероприятиях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69EA83E-526E-2D4F-9C41-D15791822DF4}"/>
              </a:ext>
            </a:extLst>
          </p:cNvPr>
          <p:cNvSpPr/>
          <p:nvPr/>
        </p:nvSpPr>
        <p:spPr>
          <a:xfrm>
            <a:off x="643448" y="2674961"/>
            <a:ext cx="3288114" cy="1951630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Сведения о контроле качества и объема воды в водном объекте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40F210B-5C81-CB46-90C7-6B833EA2B0D0}"/>
              </a:ext>
            </a:extLst>
          </p:cNvPr>
          <p:cNvSpPr/>
          <p:nvPr/>
        </p:nvSpPr>
        <p:spPr>
          <a:xfrm>
            <a:off x="4763068" y="777922"/>
            <a:ext cx="4380932" cy="1310185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Сведения о технических параметрах водозаборных сооружений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766E131-6B03-6040-BCD3-7AB468CA649C}"/>
              </a:ext>
            </a:extLst>
          </p:cNvPr>
          <p:cNvSpPr/>
          <p:nvPr/>
        </p:nvSpPr>
        <p:spPr>
          <a:xfrm>
            <a:off x="736980" y="4926843"/>
            <a:ext cx="3630304" cy="1542196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Расчет и обоснование заявленного объема забора воды и расчет платы</a:t>
            </a:r>
          </a:p>
        </p:txBody>
      </p:sp>
      <p:sp>
        <p:nvSpPr>
          <p:cNvPr id="25" name="Стрелка: вниз 4">
            <a:extLst>
              <a:ext uri="{FF2B5EF4-FFF2-40B4-BE49-F238E27FC236}">
                <a16:creationId xmlns:a16="http://schemas.microsoft.com/office/drawing/2014/main" id="{67D3BF31-0C92-8748-B068-953F944EA2E2}"/>
              </a:ext>
            </a:extLst>
          </p:cNvPr>
          <p:cNvSpPr/>
          <p:nvPr/>
        </p:nvSpPr>
        <p:spPr>
          <a:xfrm rot="13836667" flipV="1">
            <a:off x="8814039" y="2103050"/>
            <a:ext cx="503615" cy="597912"/>
          </a:xfrm>
          <a:prstGeom prst="downArrow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40F210B-5C81-CB46-90C7-6B833EA2B0D0}"/>
              </a:ext>
            </a:extLst>
          </p:cNvPr>
          <p:cNvSpPr/>
          <p:nvPr/>
        </p:nvSpPr>
        <p:spPr>
          <a:xfrm>
            <a:off x="9317409" y="771970"/>
            <a:ext cx="2270534" cy="1310185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Кадастровые работы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852229" y="6492875"/>
            <a:ext cx="683339" cy="365125"/>
          </a:xfrm>
        </p:spPr>
        <p:txBody>
          <a:bodyPr/>
          <a:lstStyle/>
          <a:p>
            <a:fld id="{D8AE971A-8409-4F8E-B4A6-537848008013}" type="slidenum">
              <a:rPr lang="ru-RU" smtClean="0">
                <a:solidFill>
                  <a:schemeClr val="tx1"/>
                </a:solidFill>
              </a:rPr>
              <a:pPr/>
              <a:t>25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96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732436" y="125639"/>
            <a:ext cx="10922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Проект санитарно-защитной зоны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852229" y="6492875"/>
            <a:ext cx="683339" cy="365125"/>
          </a:xfrm>
        </p:spPr>
        <p:txBody>
          <a:bodyPr/>
          <a:lstStyle/>
          <a:p>
            <a:fld id="{D8AE971A-8409-4F8E-B4A6-537848008013}" type="slidenum">
              <a:rPr lang="ru-RU" smtClean="0">
                <a:solidFill>
                  <a:schemeClr val="tx1"/>
                </a:solidFill>
              </a:rPr>
              <a:pPr/>
              <a:t>26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2025" y="900283"/>
            <a:ext cx="11433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Санитарно-защитная зона (СЗЗ) — это защитная территория вокруг объектов и производств, являющихся источниками воздействия на среду обитания и здоровье человека.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2025" y="2023549"/>
            <a:ext cx="112637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2.2.1/2.1.1.1200-03 "Санитарно-защитные зоны и санитарная классификация предприятий, сооружений и иных объектов«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03.03.2018 N 222 «Об утверждении Правил установления санитарно-защитных зон и использования земельных участков, расположенных в границах санитарно-защитных зон»</a:t>
            </a:r>
            <a:endParaRPr lang="ru-RU" sz="24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2025" y="4036544"/>
            <a:ext cx="112637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Постановлению № 222, в проект СЗЗ теперь включается: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размерах санитарно-защитной зоны;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границах санитарно-защитной зоны ;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размеров и границ санитарно-защитной зоны в соответствии с требованиями законодательства в области обеспечения санитарно-эпидемиологического благополучия населения.</a:t>
            </a:r>
          </a:p>
        </p:txBody>
      </p:sp>
    </p:spTree>
    <p:extLst>
      <p:ext uri="{BB962C8B-B14F-4D97-AF65-F5344CB8AC3E}">
        <p14:creationId xmlns:p14="http://schemas.microsoft.com/office/powerpoint/2010/main" val="246044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A117211-DF38-4D2F-A446-DD4C9CE36796}"/>
              </a:ext>
            </a:extLst>
          </p:cNvPr>
          <p:cNvSpPr txBox="1"/>
          <p:nvPr/>
        </p:nvSpPr>
        <p:spPr>
          <a:xfrm>
            <a:off x="665018" y="125639"/>
            <a:ext cx="10922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Проект санитарно-защитной зоны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852229" y="6492875"/>
            <a:ext cx="683339" cy="365125"/>
          </a:xfrm>
        </p:spPr>
        <p:txBody>
          <a:bodyPr/>
          <a:lstStyle/>
          <a:p>
            <a:fld id="{D8AE971A-8409-4F8E-B4A6-537848008013}" type="slidenum">
              <a:rPr lang="ru-RU" smtClean="0">
                <a:solidFill>
                  <a:schemeClr val="tx1"/>
                </a:solidFill>
              </a:rPr>
              <a:pPr/>
              <a:t>27</a:t>
            </a:fld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578112"/>
              </p:ext>
            </p:extLst>
          </p:nvPr>
        </p:nvGraphicFramePr>
        <p:xfrm>
          <a:off x="665017" y="1608137"/>
          <a:ext cx="10922925" cy="4838453"/>
        </p:xfrm>
        <a:graphic>
          <a:graphicData uri="http://schemas.openxmlformats.org/drawingml/2006/table">
            <a:tbl>
              <a:tblPr/>
              <a:tblGrid>
                <a:gridCol w="2772450">
                  <a:extLst>
                    <a:ext uri="{9D8B030D-6E8A-4147-A177-3AD203B41FA5}">
                      <a16:colId xmlns:a16="http://schemas.microsoft.com/office/drawing/2014/main" val="1607234727"/>
                    </a:ext>
                  </a:extLst>
                </a:gridCol>
                <a:gridCol w="4509500">
                  <a:extLst>
                    <a:ext uri="{9D8B030D-6E8A-4147-A177-3AD203B41FA5}">
                      <a16:colId xmlns:a16="http://schemas.microsoft.com/office/drawing/2014/main" val="3130401148"/>
                    </a:ext>
                  </a:extLst>
                </a:gridCol>
                <a:gridCol w="3640975">
                  <a:extLst>
                    <a:ext uri="{9D8B030D-6E8A-4147-A177-3AD203B41FA5}">
                      <a16:colId xmlns:a16="http://schemas.microsoft.com/office/drawing/2014/main" val="1116789584"/>
                    </a:ext>
                  </a:extLst>
                </a:gridCol>
              </a:tblGrid>
              <a:tr h="1318007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опасности предприятия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опасности воздействия на человека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СЗЗ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855268"/>
                  </a:ext>
                </a:extLst>
              </a:tr>
              <a:tr h="9201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Чрезвычайно опасные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1000 метров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55821"/>
                  </a:ext>
                </a:extLst>
              </a:tr>
              <a:tr h="5222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 опасные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500 метров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3245383"/>
                  </a:ext>
                </a:extLst>
              </a:tr>
              <a:tr h="5222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Умеренно опасные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300 метров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987148"/>
                  </a:ext>
                </a:extLst>
              </a:tr>
              <a:tr h="5222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 опасные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100 метров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534085"/>
                  </a:ext>
                </a:extLst>
              </a:tr>
              <a:tr h="92011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 не опасные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50 метров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6BA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041830"/>
                  </a:ext>
                </a:extLst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72067" y="1005773"/>
            <a:ext cx="130328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примерных размеров СЗЗ в зависимости от класса опасности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6489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F67D50-D65A-46CC-8E42-D9E710BF8303}"/>
              </a:ext>
            </a:extLst>
          </p:cNvPr>
          <p:cNvSpPr/>
          <p:nvPr/>
        </p:nvSpPr>
        <p:spPr>
          <a:xfrm>
            <a:off x="3148571" y="243294"/>
            <a:ext cx="5978804" cy="84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2518859" y="946565"/>
            <a:ext cx="2203267" cy="22484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2ТП-(водхоз), формы 3.1, 3.2, 3.3 по приказу № 903 от 9.11.2020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FBDEC0A-9E9D-BF4B-BB69-1691295A4B9D}"/>
              </a:ext>
            </a:extLst>
          </p:cNvPr>
          <p:cNvSpPr/>
          <p:nvPr/>
        </p:nvSpPr>
        <p:spPr>
          <a:xfrm>
            <a:off x="5060596" y="2145527"/>
            <a:ext cx="2196591" cy="11708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2ТП-(отходы)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FBDEC0A-9E9D-BF4B-BB69-1691295A4B9D}"/>
              </a:ext>
            </a:extLst>
          </p:cNvPr>
          <p:cNvSpPr/>
          <p:nvPr/>
        </p:nvSpPr>
        <p:spPr>
          <a:xfrm>
            <a:off x="235949" y="2191901"/>
            <a:ext cx="2193353" cy="115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2ТП-(воздух)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10400439" y="1651379"/>
            <a:ext cx="1036385" cy="8188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4-ОС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10426888" y="2663591"/>
            <a:ext cx="1009935" cy="8984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4-ЛС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FBDEC0A-9E9D-BF4B-BB69-1691295A4B9D}"/>
              </a:ext>
            </a:extLst>
          </p:cNvPr>
          <p:cNvSpPr/>
          <p:nvPr/>
        </p:nvSpPr>
        <p:spPr>
          <a:xfrm>
            <a:off x="7616150" y="3821373"/>
            <a:ext cx="3866167" cy="7983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в региональный кадастр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FBDEC0A-9E9D-BF4B-BB69-1691295A4B9D}"/>
              </a:ext>
            </a:extLst>
          </p:cNvPr>
          <p:cNvSpPr/>
          <p:nvPr/>
        </p:nvSpPr>
        <p:spPr>
          <a:xfrm>
            <a:off x="1085866" y="4585648"/>
            <a:ext cx="5131558" cy="82060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 о плате за НВОС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4722126" y="5682187"/>
            <a:ext cx="3207223" cy="734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 учета движения отходов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323833" y="3343702"/>
            <a:ext cx="0" cy="12419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3" idx="2"/>
            <a:endCxn id="23" idx="0"/>
          </p:cNvCxnSpPr>
          <p:nvPr/>
        </p:nvCxnSpPr>
        <p:spPr>
          <a:xfrm>
            <a:off x="3620493" y="3194983"/>
            <a:ext cx="31152" cy="13906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827594" y="3343701"/>
            <a:ext cx="0" cy="124194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5827594" y="5381768"/>
            <a:ext cx="4549" cy="30041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7695908" y="4585649"/>
            <a:ext cx="1429" cy="10965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7695908" y="2749149"/>
            <a:ext cx="2144128" cy="8984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по ПЭК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6710500" y="3316406"/>
            <a:ext cx="17846" cy="23657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984067" y="6468683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28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60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F67D50-D65A-46CC-8E42-D9E710BF8303}"/>
              </a:ext>
            </a:extLst>
          </p:cNvPr>
          <p:cNvSpPr/>
          <p:nvPr/>
        </p:nvSpPr>
        <p:spPr>
          <a:xfrm>
            <a:off x="3148571" y="243294"/>
            <a:ext cx="5779889" cy="84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2461147" y="1735540"/>
            <a:ext cx="4037462" cy="10486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«Сведения о текущих затратах на охрану окружающей среды»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7377250" y="1733266"/>
            <a:ext cx="4250642" cy="10645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Росстат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25 января</a:t>
            </a:r>
          </a:p>
        </p:txBody>
      </p:sp>
      <p:sp>
        <p:nvSpPr>
          <p:cNvPr id="10" name="Стрелка вниз 9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6743585" y="2043875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628641" y="1856096"/>
            <a:ext cx="1036385" cy="8188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4-ОС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641443" y="3905537"/>
            <a:ext cx="1009935" cy="89847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4-ЛС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2436126" y="3825922"/>
            <a:ext cx="4037462" cy="10486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«Сведения о выполнении условий пользования недрами»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7352229" y="3823648"/>
            <a:ext cx="4250642" cy="10645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Роснедра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20 января</a:t>
            </a:r>
          </a:p>
        </p:txBody>
      </p:sp>
      <p:sp>
        <p:nvSpPr>
          <p:cNvPr id="20" name="Стрелка вниз 19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6718564" y="4134257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001619" y="6258244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29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6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13917"/>
            <a:ext cx="10962216" cy="707571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Ответственность по учету объектов НВОС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3760"/>
            <a:ext cx="11028891" cy="440871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будет, если не поставить объект на учет? </a:t>
            </a: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Если не поставить объект НВОС на учет вовремя или не сделать этого вовсе, ст. 8.46 КоАП РФ предусмотрен штраф:</a:t>
            </a:r>
          </a:p>
          <a:p>
            <a:pPr marL="360000" indent="0">
              <a:buNone/>
            </a:pP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 должностных лиц — от 5 до 20 тыс. рублей;</a:t>
            </a:r>
          </a:p>
          <a:p>
            <a:pPr marL="360000" indent="0">
              <a:buNone/>
            </a:pP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 юридических лиц и ИП — от 30 до 100 тыс. рублей.</a:t>
            </a:r>
          </a:p>
          <a:p>
            <a:pPr marL="360000" indent="0">
              <a:buNone/>
            </a:pP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Аналогичные санкции предусмотрены за несвоевременную актуализацию сведений об объекте в реестре.</a:t>
            </a:r>
          </a:p>
          <a:p>
            <a:pPr marL="360000" indent="0">
              <a:buNone/>
            </a:pPr>
            <a:r>
              <a:rPr lang="ru-RU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 сокрытие или искажение экологической информации грозит ответственность по ст. 8.5 КоАП РФ: от 3 до 6 тыс. рублей для должностных лиц и от 20 до 80 тыс. рублей для организаций и ИП.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850108" y="626701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93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F67D50-D65A-46CC-8E42-D9E710BF8303}"/>
              </a:ext>
            </a:extLst>
          </p:cNvPr>
          <p:cNvSpPr/>
          <p:nvPr/>
        </p:nvSpPr>
        <p:spPr>
          <a:xfrm>
            <a:off x="3148571" y="243294"/>
            <a:ext cx="5779889" cy="84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1160060" y="1569494"/>
            <a:ext cx="2333766" cy="11873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2ТП-(водхоз)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4770525" y="1542199"/>
            <a:ext cx="6393343" cy="1201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Отделы Росводресурсов (бассейновые водные управления БВУ) 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22 января</a:t>
            </a:r>
          </a:p>
        </p:txBody>
      </p:sp>
      <p:sp>
        <p:nvSpPr>
          <p:cNvPr id="31" name="Стрелка вниз 30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3904849" y="1880103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4790365" y="3070746"/>
            <a:ext cx="6387152" cy="10781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Минприроды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ежеквартально до 15 числа следующего квартала</a:t>
            </a:r>
          </a:p>
        </p:txBody>
      </p:sp>
      <p:sp>
        <p:nvSpPr>
          <p:cNvPr id="33" name="Стрелка вниз 32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3893476" y="4120611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1156356" y="3400568"/>
            <a:ext cx="2323822" cy="19766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3.1, 3.2, 3.3 по приказу № 903 от 9.11.2020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4778992" y="4355910"/>
            <a:ext cx="6387152" cy="14307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Отделы Росводресурсов (бассейновые водные управления БВУ) ежеквартально до 15 числа следующего квартала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96845" y="6315682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30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606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F67D50-D65A-46CC-8E42-D9E710BF8303}"/>
              </a:ext>
            </a:extLst>
          </p:cNvPr>
          <p:cNvSpPr/>
          <p:nvPr/>
        </p:nvSpPr>
        <p:spPr>
          <a:xfrm>
            <a:off x="3148571" y="243294"/>
            <a:ext cx="5779889" cy="84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FBDEC0A-9E9D-BF4B-BB69-1691295A4B9D}"/>
              </a:ext>
            </a:extLst>
          </p:cNvPr>
          <p:cNvSpPr/>
          <p:nvPr/>
        </p:nvSpPr>
        <p:spPr>
          <a:xfrm>
            <a:off x="3453582" y="1658742"/>
            <a:ext cx="2551432" cy="11708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2ТП-(отходы)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FBDEC0A-9E9D-BF4B-BB69-1691295A4B9D}"/>
              </a:ext>
            </a:extLst>
          </p:cNvPr>
          <p:cNvSpPr/>
          <p:nvPr/>
        </p:nvSpPr>
        <p:spPr>
          <a:xfrm>
            <a:off x="3453584" y="3725838"/>
            <a:ext cx="2551432" cy="11600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в региональный кадастр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900754" y="2402006"/>
            <a:ext cx="1801503" cy="175373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 учета движения отходов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715904" y="2565779"/>
            <a:ext cx="736979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718179" y="3987421"/>
            <a:ext cx="736979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7254421" y="1405721"/>
            <a:ext cx="4250642" cy="1487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Росприроднадзор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1 февраля </a:t>
            </a:r>
          </a:p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(менее 0,1 т/год и только ТКО не сдается)</a:t>
            </a:r>
          </a:p>
        </p:txBody>
      </p:sp>
      <p:sp>
        <p:nvSpPr>
          <p:cNvPr id="31" name="Стрелка вниз 30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6443334" y="1975637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7270342" y="3179928"/>
            <a:ext cx="4248368" cy="23474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кадастр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1 марта</a:t>
            </a:r>
          </a:p>
        </p:txBody>
      </p:sp>
      <p:sp>
        <p:nvSpPr>
          <p:cNvPr id="33" name="Стрелка вниз 32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6418313" y="4066020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26389" y="619000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31</a:t>
            </a:fld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60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F67D50-D65A-46CC-8E42-D9E710BF8303}"/>
              </a:ext>
            </a:extLst>
          </p:cNvPr>
          <p:cNvSpPr/>
          <p:nvPr/>
        </p:nvSpPr>
        <p:spPr>
          <a:xfrm>
            <a:off x="3148571" y="243294"/>
            <a:ext cx="5779889" cy="84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6476498" y="1419369"/>
            <a:ext cx="4250642" cy="1487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Росприроднадзор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1 марта, оплата до 10 марта</a:t>
            </a:r>
          </a:p>
        </p:txBody>
      </p:sp>
      <p:sp>
        <p:nvSpPr>
          <p:cNvPr id="31" name="Стрелка вниз 30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5665411" y="1989285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C42C8CAB-D37E-8A42-B4D3-F860843C590C}"/>
              </a:ext>
            </a:extLst>
          </p:cNvPr>
          <p:cNvSpPr/>
          <p:nvPr/>
        </p:nvSpPr>
        <p:spPr>
          <a:xfrm>
            <a:off x="6478771" y="3630303"/>
            <a:ext cx="4248368" cy="2022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Росприроднадзор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(федеральный надзор) или Минприроды (региональный надзор)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25 марта</a:t>
            </a:r>
          </a:p>
        </p:txBody>
      </p:sp>
      <p:sp>
        <p:nvSpPr>
          <p:cNvPr id="33" name="Стрелка вниз 32">
            <a:extLst>
              <a:ext uri="{FF2B5EF4-FFF2-40B4-BE49-F238E27FC236}">
                <a16:creationId xmlns:a16="http://schemas.microsoft.com/office/drawing/2014/main" id="{0713641F-91E3-1343-B72A-93CDD5A606A8}"/>
              </a:ext>
            </a:extLst>
          </p:cNvPr>
          <p:cNvSpPr/>
          <p:nvPr/>
        </p:nvSpPr>
        <p:spPr>
          <a:xfrm rot="16200000">
            <a:off x="5640390" y="4079668"/>
            <a:ext cx="449663" cy="516875"/>
          </a:xfrm>
          <a:prstGeom prst="downArrow">
            <a:avLst>
              <a:gd name="adj1" fmla="val 56982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FBDEC0A-9E9D-BF4B-BB69-1691295A4B9D}"/>
              </a:ext>
            </a:extLst>
          </p:cNvPr>
          <p:cNvSpPr/>
          <p:nvPr/>
        </p:nvSpPr>
        <p:spPr>
          <a:xfrm>
            <a:off x="1173706" y="1663295"/>
            <a:ext cx="4026088" cy="11072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Декларация о плате за НВОС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A5018EE-03CB-FD48-A9FE-2A38BF8AF501}"/>
              </a:ext>
            </a:extLst>
          </p:cNvPr>
          <p:cNvSpPr/>
          <p:nvPr/>
        </p:nvSpPr>
        <p:spPr>
          <a:xfrm>
            <a:off x="1160061" y="3916908"/>
            <a:ext cx="4067032" cy="9826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 по ПЭК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523551" y="6203656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32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60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F67D50-D65A-46CC-8E42-D9E710BF8303}"/>
              </a:ext>
            </a:extLst>
          </p:cNvPr>
          <p:cNvSpPr/>
          <p:nvPr/>
        </p:nvSpPr>
        <p:spPr>
          <a:xfrm>
            <a:off x="631768" y="359672"/>
            <a:ext cx="10889672" cy="84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Мораторий на проверки и профилактические выезды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523551" y="6203656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33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1768" y="1518104"/>
            <a:ext cx="107400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10 марта 2023 г. № 372 «О внесении изменений в некоторые акты Правительства Российской Федерации и признании утратившим силу отдельного положения акта Правительства Российской Федерации».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11(3) Постановления Правительства РФ от 10 марта 2022 г. № 336 «Об особенностях организации и осуществления государственного контроля (надзора), муниципального контроля».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11(4) Постановления Правительства РФ от 10 марта 2022 г. № 336 «Об особенностях организации и осуществления государственного контроля (надзора), муниципального контроля».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10 марта 2022 г. № 336 «Об особенностях организации и осуществления государственного контроля (надзора), муниципального контроля».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2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96298"/>
            <a:ext cx="10962216" cy="69124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Инвентаризация источников и выбросов ЗВ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7541"/>
            <a:ext cx="11028891" cy="498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постановки на государственный учет объектов НВОС необходимо провести инвентаризацию источников и выбросов ЗВ в атмосферный воздух </a:t>
            </a:r>
          </a:p>
          <a:p>
            <a:r>
              <a:rPr lang="ru-RU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Инвентаризация источников выбросов загрязняющих веществ 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обязательная процедура определения и систематизации данных о выбросах в атмосферный воздух хозяйствующего субъекта (предприятия или организации)</a:t>
            </a:r>
          </a:p>
          <a:p>
            <a:r>
              <a:rPr lang="ru-RU" sz="2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основе данных инвентаризации </a:t>
            </a:r>
            <a:r>
              <a:rPr lang="ru-RU" sz="2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разрабатывается ряд других экологических документов (проект НДВ, план мероприятий при НМУ, проект СЗЗ и др.)</a:t>
            </a:r>
          </a:p>
          <a:p>
            <a:r>
              <a:rPr lang="ru-RU" sz="2200" b="1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отчета по инвентаризации </a:t>
            </a:r>
            <a:r>
              <a:rPr lang="ru-RU" sz="2200" b="0" i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органах надзора не требуется, однако при выявлении некорректной инвентаризации в ходе контрольно-надзорных мероприятий под сомнение может быть поставлена большая часть природоохранной документации предприятия или организации.</a:t>
            </a:r>
            <a:endParaRPr lang="ru-RU" sz="2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816772" y="6174366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13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440767"/>
            <a:ext cx="10962216" cy="544286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Категория объекта НВОС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43001"/>
            <a:ext cx="11028891" cy="48983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Категория объекта присваивается на основании критериев, установленных  Постановлением Правительства Российской Федерации от 31.12.2020 № 2398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022054"/>
              </p:ext>
            </p:extLst>
          </p:nvPr>
        </p:nvGraphicFramePr>
        <p:xfrm>
          <a:off x="517051" y="2020009"/>
          <a:ext cx="11349454" cy="4179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7470">
                  <a:extLst>
                    <a:ext uri="{9D8B030D-6E8A-4147-A177-3AD203B41FA5}">
                      <a16:colId xmlns:a16="http://schemas.microsoft.com/office/drawing/2014/main" val="3829247002"/>
                    </a:ext>
                  </a:extLst>
                </a:gridCol>
                <a:gridCol w="2689152">
                  <a:extLst>
                    <a:ext uri="{9D8B030D-6E8A-4147-A177-3AD203B41FA5}">
                      <a16:colId xmlns:a16="http://schemas.microsoft.com/office/drawing/2014/main" val="2603252020"/>
                    </a:ext>
                  </a:extLst>
                </a:gridCol>
                <a:gridCol w="3017097">
                  <a:extLst>
                    <a:ext uri="{9D8B030D-6E8A-4147-A177-3AD203B41FA5}">
                      <a16:colId xmlns:a16="http://schemas.microsoft.com/office/drawing/2014/main" val="3080493464"/>
                    </a:ext>
                  </a:extLst>
                </a:gridCol>
                <a:gridCol w="2795735">
                  <a:extLst>
                    <a:ext uri="{9D8B030D-6E8A-4147-A177-3AD203B41FA5}">
                      <a16:colId xmlns:a16="http://schemas.microsoft.com/office/drawing/2014/main" val="2271384239"/>
                    </a:ext>
                  </a:extLst>
                </a:gridCol>
              </a:tblGrid>
              <a:tr h="7350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</a:t>
                      </a:r>
                      <a:r>
                        <a:rPr lang="ru-R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категория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II</a:t>
                      </a:r>
                      <a:r>
                        <a:rPr lang="ru-R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категория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III</a:t>
                      </a:r>
                      <a:r>
                        <a:rPr lang="ru-R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категория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IV</a:t>
                      </a:r>
                      <a:r>
                        <a:rPr lang="ru-RU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категория</a:t>
                      </a:r>
                      <a:endParaRPr lang="ru-RU" sz="2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428931"/>
                  </a:ext>
                </a:extLst>
              </a:tr>
              <a:tr h="1792138">
                <a:tc>
                  <a:txBody>
                    <a:bodyPr/>
                    <a:lstStyle/>
                    <a:p>
                      <a:pPr algn="just"/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объекты, оказывающие </a:t>
                      </a:r>
                      <a:r>
                        <a:rPr lang="ru-RU" sz="2000" b="1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значительное 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негативное воздействие на окружающую среду и относящиеся к областям применения </a:t>
                      </a:r>
                      <a:r>
                        <a:rPr lang="ru-RU" sz="2000" b="1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наилучших доступных технологий</a:t>
                      </a:r>
                      <a:endParaRPr lang="ru-RU" sz="20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объекты, оказывающие </a:t>
                      </a:r>
                      <a:r>
                        <a:rPr lang="ru-RU" sz="2000" b="1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умеренное 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негативное воздействие на окружающую среду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объекты, оказывающие </a:t>
                      </a:r>
                      <a:r>
                        <a:rPr lang="ru-RU" sz="2000" b="1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незначительное 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негативное воздействие на окружающую среду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объекты, оказывающие </a:t>
                      </a:r>
                      <a:r>
                        <a:rPr lang="ru-RU" sz="2000" b="1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минимальное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негативное воздействие на окружающую среду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571057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54426" y="6166460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52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83E91C88-68D3-4031-8776-EAE11B2DAD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884443"/>
              </p:ext>
            </p:extLst>
          </p:nvPr>
        </p:nvGraphicFramePr>
        <p:xfrm>
          <a:off x="565937" y="979147"/>
          <a:ext cx="11195824" cy="5405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1F75956-94D3-4BF3-8845-379662B090F4}"/>
              </a:ext>
            </a:extLst>
          </p:cNvPr>
          <p:cNvSpPr txBox="1"/>
          <p:nvPr/>
        </p:nvSpPr>
        <p:spPr>
          <a:xfrm>
            <a:off x="835391" y="435935"/>
            <a:ext cx="10656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Разрешительная природоохранная документация</a:t>
            </a:r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93730" y="6492875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6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F67D50-D65A-46CC-8E42-D9E710BF8303}"/>
              </a:ext>
            </a:extLst>
          </p:cNvPr>
          <p:cNvSpPr/>
          <p:nvPr/>
        </p:nvSpPr>
        <p:spPr>
          <a:xfrm>
            <a:off x="7948175" y="3151920"/>
            <a:ext cx="3764459" cy="13412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Комплексное экологическое разрешение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75CEB6B-CCA5-4C38-ADF3-E82AD9F94E9D}"/>
              </a:ext>
            </a:extLst>
          </p:cNvPr>
          <p:cNvSpPr/>
          <p:nvPr/>
        </p:nvSpPr>
        <p:spPr>
          <a:xfrm>
            <a:off x="513910" y="1617120"/>
            <a:ext cx="6159913" cy="7225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Нормативы допустимых выбросов  (НДВ) 1, 2 класс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A92AB1-D1F0-490F-A2EF-80188E4CCA92}"/>
              </a:ext>
            </a:extLst>
          </p:cNvPr>
          <p:cNvSpPr/>
          <p:nvPr/>
        </p:nvSpPr>
        <p:spPr>
          <a:xfrm>
            <a:off x="513909" y="2504107"/>
            <a:ext cx="6159914" cy="7225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Нормативы допустимых сбросов </a:t>
            </a:r>
          </a:p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(НДС) 1, 2 класс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DB67975-D371-4BEC-B406-7680B6A2E5FB}"/>
              </a:ext>
            </a:extLst>
          </p:cNvPr>
          <p:cNvSpPr/>
          <p:nvPr/>
        </p:nvSpPr>
        <p:spPr>
          <a:xfrm>
            <a:off x="513908" y="3391095"/>
            <a:ext cx="6159915" cy="86289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Нормативы образования и размещения отходов (НООЛР)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FD5529D-AC25-43A2-9DD0-BFDA6799D03D}"/>
              </a:ext>
            </a:extLst>
          </p:cNvPr>
          <p:cNvSpPr/>
          <p:nvPr/>
        </p:nvSpPr>
        <p:spPr>
          <a:xfrm>
            <a:off x="513908" y="4417039"/>
            <a:ext cx="6159916" cy="3646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 технологических нормативов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857A176-702B-4128-B088-9ACD9C612B0B}"/>
              </a:ext>
            </a:extLst>
          </p:cNvPr>
          <p:cNvSpPr/>
          <p:nvPr/>
        </p:nvSpPr>
        <p:spPr>
          <a:xfrm>
            <a:off x="513906" y="4939391"/>
            <a:ext cx="6159917" cy="36463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ПЭК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866890E-87E1-4E9F-844C-4934D3E315FB}"/>
              </a:ext>
            </a:extLst>
          </p:cNvPr>
          <p:cNvSpPr/>
          <p:nvPr/>
        </p:nvSpPr>
        <p:spPr>
          <a:xfrm>
            <a:off x="513904" y="5428019"/>
            <a:ext cx="6159919" cy="92424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повышения экологической эффективности (ППЭЭ)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93730" y="6492875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7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F75956-94D3-4BF3-8845-379662B090F4}"/>
              </a:ext>
            </a:extLst>
          </p:cNvPr>
          <p:cNvSpPr txBox="1"/>
          <p:nvPr/>
        </p:nvSpPr>
        <p:spPr>
          <a:xfrm>
            <a:off x="1542853" y="234923"/>
            <a:ext cx="9205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Необходимая экологическая документация для объектов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категории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6841375" y="1617120"/>
            <a:ext cx="922712" cy="466730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53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9F67D50-D65A-46CC-8E42-D9E710BF8303}"/>
              </a:ext>
            </a:extLst>
          </p:cNvPr>
          <p:cNvSpPr/>
          <p:nvPr/>
        </p:nvSpPr>
        <p:spPr>
          <a:xfrm>
            <a:off x="8468443" y="3149320"/>
            <a:ext cx="3177688" cy="17519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Декларация о воздействии на окружающую среду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F8BBE78-979A-4F48-A0EE-842311B25BE2}"/>
              </a:ext>
            </a:extLst>
          </p:cNvPr>
          <p:cNvSpPr/>
          <p:nvPr/>
        </p:nvSpPr>
        <p:spPr>
          <a:xfrm>
            <a:off x="354490" y="1820945"/>
            <a:ext cx="6159913" cy="72259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Нормативы допустимых выбросов(НДВ)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82AF3FB-CF58-8B46-B503-8137E5F9B288}"/>
              </a:ext>
            </a:extLst>
          </p:cNvPr>
          <p:cNvSpPr/>
          <p:nvPr/>
        </p:nvSpPr>
        <p:spPr>
          <a:xfrm>
            <a:off x="354490" y="2711120"/>
            <a:ext cx="6159914" cy="72259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Нормативы допустимых сбросов (НДС)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8ED396C-4758-F648-A6C3-DBF30F6FA620}"/>
              </a:ext>
            </a:extLst>
          </p:cNvPr>
          <p:cNvSpPr/>
          <p:nvPr/>
        </p:nvSpPr>
        <p:spPr>
          <a:xfrm>
            <a:off x="354490" y="3593866"/>
            <a:ext cx="6159915" cy="8628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Нормативы образования и размещения отходов (НООЛР)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BA96475-36DD-A047-B2F8-A26D09EBBE5D}"/>
              </a:ext>
            </a:extLst>
          </p:cNvPr>
          <p:cNvSpPr/>
          <p:nvPr/>
        </p:nvSpPr>
        <p:spPr>
          <a:xfrm>
            <a:off x="354490" y="4624988"/>
            <a:ext cx="6159917" cy="36463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ПЭК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183449C-0BE1-9547-A696-1E063C3B4A8B}"/>
              </a:ext>
            </a:extLst>
          </p:cNvPr>
          <p:cNvSpPr/>
          <p:nvPr/>
        </p:nvSpPr>
        <p:spPr>
          <a:xfrm>
            <a:off x="354490" y="5117113"/>
            <a:ext cx="6159919" cy="92424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мероприятий по охране окружающей среды (ПМООС)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803935" y="6295377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F75956-94D3-4BF3-8845-379662B090F4}"/>
              </a:ext>
            </a:extLst>
          </p:cNvPr>
          <p:cNvSpPr txBox="1"/>
          <p:nvPr/>
        </p:nvSpPr>
        <p:spPr>
          <a:xfrm>
            <a:off x="1542853" y="234923"/>
            <a:ext cx="9205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Необходимая экологическая документация для объектов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</a:t>
            </a: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категории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6716684" y="1820945"/>
            <a:ext cx="1554480" cy="413928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75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F8BBE78-979A-4F48-A0EE-842311B25BE2}"/>
              </a:ext>
            </a:extLst>
          </p:cNvPr>
          <p:cNvSpPr/>
          <p:nvPr/>
        </p:nvSpPr>
        <p:spPr>
          <a:xfrm>
            <a:off x="2932904" y="2108043"/>
            <a:ext cx="6159913" cy="86782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Нормативы допустимых выбросов  (НДВ) 1, 2 класс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82AF3FB-CF58-8B46-B503-8137E5F9B288}"/>
              </a:ext>
            </a:extLst>
          </p:cNvPr>
          <p:cNvSpPr/>
          <p:nvPr/>
        </p:nvSpPr>
        <p:spPr>
          <a:xfrm>
            <a:off x="2932903" y="3318123"/>
            <a:ext cx="6159914" cy="84305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Нормативы допустимых сбросов (НДС)    1, 2 класс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BA96475-36DD-A047-B2F8-A26D09EBBE5D}"/>
              </a:ext>
            </a:extLst>
          </p:cNvPr>
          <p:cNvSpPr/>
          <p:nvPr/>
        </p:nvSpPr>
        <p:spPr>
          <a:xfrm>
            <a:off x="2932900" y="4473662"/>
            <a:ext cx="6159917" cy="36463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Инвентаризация отходов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BA96475-36DD-A047-B2F8-A26D09EBBE5D}"/>
              </a:ext>
            </a:extLst>
          </p:cNvPr>
          <p:cNvSpPr/>
          <p:nvPr/>
        </p:nvSpPr>
        <p:spPr>
          <a:xfrm>
            <a:off x="2932900" y="5180555"/>
            <a:ext cx="6159917" cy="43859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Программа ПЭК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54328" y="6143728"/>
            <a:ext cx="683339" cy="365125"/>
          </a:xfrm>
        </p:spPr>
        <p:txBody>
          <a:bodyPr/>
          <a:lstStyle/>
          <a:p>
            <a:pPr algn="ctr"/>
            <a:fld id="{D8AE971A-8409-4F8E-B4A6-537848008013}" type="slidenum">
              <a:rPr lang="ru-RU" smtClean="0">
                <a:solidFill>
                  <a:schemeClr val="tx1"/>
                </a:solidFill>
              </a:rPr>
              <a:pPr algn="ctr"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3754" y="628643"/>
            <a:ext cx="109644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Необходимая экологическая документация </a:t>
            </a:r>
          </a:p>
          <a:p>
            <a:pPr algn="ctr"/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объектов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</a:t>
            </a:r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категории</a:t>
            </a:r>
          </a:p>
        </p:txBody>
      </p:sp>
    </p:spTree>
    <p:extLst>
      <p:ext uri="{BB962C8B-B14F-4D97-AF65-F5344CB8AC3E}">
        <p14:creationId xmlns:p14="http://schemas.microsoft.com/office/powerpoint/2010/main" val="121032997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2613</TotalTime>
  <Words>2623</Words>
  <Application>Microsoft Office PowerPoint</Application>
  <PresentationFormat>Широкоэкранный</PresentationFormat>
  <Paragraphs>318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Calibri</vt:lpstr>
      <vt:lpstr>Symbol</vt:lpstr>
      <vt:lpstr>Tahoma</vt:lpstr>
      <vt:lpstr>Times New Roman</vt:lpstr>
      <vt:lpstr>Trebuchet MS</vt:lpstr>
      <vt:lpstr>Wingdings</vt:lpstr>
      <vt:lpstr>Wingdings 3</vt:lpstr>
      <vt:lpstr>Аспект</vt:lpstr>
      <vt:lpstr>Основы экологической безопасности </vt:lpstr>
      <vt:lpstr>Постановка на учет в реестре объектов НВОС</vt:lpstr>
      <vt:lpstr>Ответственность по учету объектов НВОС</vt:lpstr>
      <vt:lpstr>Инвентаризация источников и выбросов ЗВ</vt:lpstr>
      <vt:lpstr>Категория объекта НВОС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144</cp:revision>
  <dcterms:created xsi:type="dcterms:W3CDTF">2020-03-24T12:14:14Z</dcterms:created>
  <dcterms:modified xsi:type="dcterms:W3CDTF">2023-11-21T11:44:52Z</dcterms:modified>
</cp:coreProperties>
</file>