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56" r:id="rId4"/>
    <p:sldId id="257" r:id="rId5"/>
    <p:sldId id="263" r:id="rId6"/>
    <p:sldId id="258" r:id="rId7"/>
    <p:sldId id="259" r:id="rId8"/>
    <p:sldId id="260" r:id="rId9"/>
    <p:sldId id="261" r:id="rId10"/>
    <p:sldId id="271" r:id="rId11"/>
    <p:sldId id="272" r:id="rId12"/>
    <p:sldId id="262" r:id="rId13"/>
    <p:sldId id="264" r:id="rId14"/>
    <p:sldId id="265" r:id="rId15"/>
    <p:sldId id="266" r:id="rId16"/>
    <p:sldId id="267" r:id="rId17"/>
    <p:sldId id="268"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7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21.11.2023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21.11.2023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21.11.2023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21.11.2023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nsultant.ru/document/cons_doc_LAW_129862/6f8c72f6356b9a1dd6d7b5301fc62961d736848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edcross-mosuvao.ru/training/school_first_aid/poleznaj_info/federalnyj_zakon_ot_21112011_n_323-fz__red_ot_21072014__ob_osnovah_ohrany_zdorovja_grazhdan_v_rossijskoj_federaci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llfirstaid.ru/node/50" TargetMode="External"/><Relationship Id="rId2" Type="http://schemas.openxmlformats.org/officeDocument/2006/relationships/hyperlink" Target="http://allfirstaid.ru/node/5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llfirstaid.ru/node/5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llfirstaid.ru/node/51" TargetMode="External"/><Relationship Id="rId2" Type="http://schemas.openxmlformats.org/officeDocument/2006/relationships/hyperlink" Target="http://allfirstaid.ru/node/5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vk.com/umcper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sultant.ru/document/cons_doc_LAW_140606/8b7a019fc18cb061dfbd23783f52b664f345503b/#dst100012" TargetMode="External"/><Relationship Id="rId2" Type="http://schemas.openxmlformats.org/officeDocument/2006/relationships/hyperlink" Target="http://www.consultant.ru/document/cons_doc_LAW_121895/1fff5edb8554edf5149be5e82cbb6340f23a7474/" TargetMode="External"/><Relationship Id="rId1" Type="http://schemas.openxmlformats.org/officeDocument/2006/relationships/slideLayout" Target="../slideLayouts/slideLayout2.xml"/><Relationship Id="rId4" Type="http://schemas.openxmlformats.org/officeDocument/2006/relationships/hyperlink" Target="http://www.consultant.ru/document/cons_doc_LAW_140606/6f8c72f6356b9a1dd6d7b5301fc62961d7368489/#dst10002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Заставки 2 полугодие 2015\Манташов.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463041"/>
            <a:ext cx="8229600" cy="4525963"/>
          </a:xfrm>
        </p:spPr>
        <p:txBody>
          <a:bodyPr>
            <a:noAutofit/>
          </a:bodyPr>
          <a:lstStyle/>
          <a:p>
            <a:r>
              <a:rPr lang="ru-RU" sz="2800" dirty="0" smtClean="0">
                <a:latin typeface="Times New Roman" pitchFamily="18" charset="0"/>
                <a:cs typeface="Times New Roman" pitchFamily="18" charset="0"/>
              </a:rPr>
              <a:t>1. Отсутствие сознания.</a:t>
            </a:r>
          </a:p>
          <a:p>
            <a:r>
              <a:rPr lang="ru-RU" sz="2800" dirty="0" smtClean="0">
                <a:latin typeface="Times New Roman" pitchFamily="18" charset="0"/>
                <a:cs typeface="Times New Roman" pitchFamily="18" charset="0"/>
              </a:rPr>
              <a:t>2. Остановка дыхания и кровообращения. </a:t>
            </a:r>
          </a:p>
          <a:p>
            <a:r>
              <a:rPr lang="ru-RU" sz="2800" dirty="0" smtClean="0">
                <a:latin typeface="Times New Roman" pitchFamily="18" charset="0"/>
                <a:cs typeface="Times New Roman" pitchFamily="18" charset="0"/>
              </a:rPr>
              <a:t>3. Наружные кровотечения. </a:t>
            </a:r>
          </a:p>
          <a:p>
            <a:r>
              <a:rPr lang="ru-RU" sz="2800" dirty="0" smtClean="0">
                <a:latin typeface="Times New Roman" pitchFamily="18" charset="0"/>
                <a:cs typeface="Times New Roman" pitchFamily="18" charset="0"/>
              </a:rPr>
              <a:t>4. Инородные тела верхних дыхательных путей. </a:t>
            </a:r>
          </a:p>
          <a:p>
            <a:r>
              <a:rPr lang="ru-RU" sz="2800" dirty="0" smtClean="0">
                <a:latin typeface="Times New Roman" pitchFamily="18" charset="0"/>
                <a:cs typeface="Times New Roman" pitchFamily="18" charset="0"/>
              </a:rPr>
              <a:t>5. Травмы различных областей тела. </a:t>
            </a:r>
          </a:p>
          <a:p>
            <a:r>
              <a:rPr lang="ru-RU" sz="2800" dirty="0" smtClean="0">
                <a:latin typeface="Times New Roman" pitchFamily="18" charset="0"/>
                <a:cs typeface="Times New Roman" pitchFamily="18" charset="0"/>
              </a:rPr>
              <a:t>6. Ожоги, эффекты воздействия высоких температур, теплового излучения. </a:t>
            </a:r>
          </a:p>
          <a:p>
            <a:r>
              <a:rPr lang="ru-RU" sz="2800" dirty="0" smtClean="0">
                <a:latin typeface="Times New Roman" pitchFamily="18" charset="0"/>
                <a:cs typeface="Times New Roman" pitchFamily="18" charset="0"/>
              </a:rPr>
              <a:t>7. Отморожение и другие эффекты воздействия низких температур. </a:t>
            </a:r>
          </a:p>
          <a:p>
            <a:r>
              <a:rPr lang="ru-RU" sz="2800" dirty="0" smtClean="0">
                <a:latin typeface="Times New Roman" pitchFamily="18" charset="0"/>
                <a:cs typeface="Times New Roman" pitchFamily="18" charset="0"/>
              </a:rPr>
              <a:t>8. Отравления.</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0" y="481715"/>
            <a:ext cx="9144000" cy="720080"/>
          </a:xfrm>
        </p:spPr>
        <p:txBody>
          <a:bodyPr>
            <a:noAutofit/>
          </a:bodyPr>
          <a:lstStyle/>
          <a:p>
            <a:pPr algn="ctr"/>
            <a:r>
              <a:rPr lang="ru-RU" sz="2700" dirty="0" smtClean="0">
                <a:solidFill>
                  <a:srgbClr val="FF0000"/>
                </a:solidFill>
                <a:latin typeface="Times New Roman" pitchFamily="18" charset="0"/>
                <a:cs typeface="Times New Roman" pitchFamily="18" charset="0"/>
              </a:rPr>
              <a:t>ПЕРЕЧЕНЬ СОСТОЯНИЙ</a:t>
            </a:r>
            <a:r>
              <a:rPr lang="ru-RU" sz="2700" dirty="0" smtClean="0">
                <a:solidFill>
                  <a:srgbClr val="FF0000"/>
                </a:solidFill>
                <a:latin typeface="Times New Roman" pitchFamily="18" charset="0"/>
                <a:cs typeface="Times New Roman" pitchFamily="18" charset="0"/>
              </a:rPr>
              <a:t>, </a:t>
            </a:r>
            <a:r>
              <a:rPr lang="ru-RU" sz="2700" dirty="0" smtClean="0">
                <a:solidFill>
                  <a:srgbClr val="FF0000"/>
                </a:solidFill>
                <a:latin typeface="Times New Roman" pitchFamily="18" charset="0"/>
                <a:cs typeface="Times New Roman" pitchFamily="18" charset="0"/>
              </a:rPr>
              <a:t/>
            </a:r>
            <a:br>
              <a:rPr lang="ru-RU" sz="2700" dirty="0" smtClean="0">
                <a:solidFill>
                  <a:srgbClr val="FF0000"/>
                </a:solidFill>
                <a:latin typeface="Times New Roman" pitchFamily="18" charset="0"/>
                <a:cs typeface="Times New Roman" pitchFamily="18" charset="0"/>
              </a:rPr>
            </a:br>
            <a:r>
              <a:rPr lang="ru-RU" sz="2700" dirty="0" smtClean="0">
                <a:solidFill>
                  <a:srgbClr val="FF0000"/>
                </a:solidFill>
                <a:latin typeface="Times New Roman" pitchFamily="18" charset="0"/>
                <a:cs typeface="Times New Roman" pitchFamily="18" charset="0"/>
              </a:rPr>
              <a:t>ПРИ </a:t>
            </a:r>
            <a:r>
              <a:rPr lang="ru-RU" sz="2700" dirty="0" smtClean="0">
                <a:solidFill>
                  <a:srgbClr val="FF0000"/>
                </a:solidFill>
                <a:latin typeface="Times New Roman" pitchFamily="18" charset="0"/>
                <a:cs typeface="Times New Roman" pitchFamily="18" charset="0"/>
              </a:rPr>
              <a:t>КОТОРЫХ ОКАЗЫВАЕТСЯ </a:t>
            </a:r>
            <a:r>
              <a:rPr lang="ru-RU" sz="2700" dirty="0" smtClean="0">
                <a:solidFill>
                  <a:srgbClr val="FF0000"/>
                </a:solidFill>
                <a:latin typeface="Times New Roman" pitchFamily="18" charset="0"/>
                <a:cs typeface="Times New Roman" pitchFamily="18" charset="0"/>
              </a:rPr>
              <a:t>ПЕРВАЯ ПОМОЩЬ</a:t>
            </a:r>
            <a:endParaRPr lang="ru-RU" sz="2700" dirty="0">
              <a:solidFill>
                <a:srgbClr val="FF0000"/>
              </a:solidFill>
            </a:endParaRPr>
          </a:p>
        </p:txBody>
      </p:sp>
      <p:sp>
        <p:nvSpPr>
          <p:cNvPr id="4" name="Крест 3"/>
          <p:cNvSpPr/>
          <p:nvPr/>
        </p:nvSpPr>
        <p:spPr>
          <a:xfrm>
            <a:off x="7956376" y="188640"/>
            <a:ext cx="648072" cy="55436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624028"/>
            <a:ext cx="8784976" cy="5976664"/>
          </a:xfrm>
        </p:spPr>
        <p:txBody>
          <a:bodyPr>
            <a:normAutofit fontScale="92500" lnSpcReduction="20000"/>
          </a:bodyPr>
          <a:lstStyle/>
          <a:p>
            <a:pPr marL="95250" indent="268288" algn="just">
              <a:buNone/>
            </a:pPr>
            <a:r>
              <a:rPr lang="ru-RU" sz="2000" dirty="0" smtClean="0">
                <a:latin typeface="Times New Roman" pitchFamily="18" charset="0"/>
                <a:cs typeface="Times New Roman" pitchFamily="18" charset="0"/>
              </a:rPr>
              <a:t>1. Мероприятия </a:t>
            </a:r>
            <a:r>
              <a:rPr lang="ru-RU" sz="2000" dirty="0" smtClean="0">
                <a:latin typeface="Times New Roman" pitchFamily="18" charset="0"/>
                <a:cs typeface="Times New Roman" pitchFamily="18" charset="0"/>
              </a:rPr>
              <a:t>по оценке обстановки и обеспечению безопасных условий для оказания первой </a:t>
            </a:r>
            <a:r>
              <a:rPr lang="ru-RU" sz="2000" dirty="0" smtClean="0">
                <a:latin typeface="Times New Roman" pitchFamily="18" charset="0"/>
                <a:cs typeface="Times New Roman" pitchFamily="18" charset="0"/>
              </a:rPr>
              <a:t>помощи.</a:t>
            </a:r>
          </a:p>
          <a:p>
            <a:pPr marL="95250" indent="268288" algn="just">
              <a:buNone/>
            </a:pPr>
            <a:r>
              <a:rPr lang="ru-RU" sz="2000" dirty="0" smtClean="0">
                <a:latin typeface="Times New Roman" pitchFamily="18" charset="0"/>
                <a:cs typeface="Times New Roman" pitchFamily="18" charset="0"/>
              </a:rPr>
              <a:t>2. Вызов </a:t>
            </a:r>
            <a:r>
              <a:rPr lang="ru-RU" sz="2000" dirty="0" smtClean="0">
                <a:latin typeface="Times New Roman" pitchFamily="18" charset="0"/>
                <a:cs typeface="Times New Roman" pitchFamily="18" charset="0"/>
              </a:rPr>
              <a:t>скорой медицинской помощи, других специальных служб, сотрудники которых обязаны оказывать первую помощь в соответствии с федеральным </a:t>
            </a:r>
            <a:r>
              <a:rPr lang="ru-RU" sz="2000" dirty="0" smtClean="0">
                <a:latin typeface="Times New Roman" pitchFamily="18" charset="0"/>
                <a:cs typeface="Times New Roman" pitchFamily="18" charset="0"/>
                <a:hlinkClick r:id="rId2"/>
              </a:rPr>
              <a:t>законом</a:t>
            </a:r>
            <a:r>
              <a:rPr lang="ru-RU" sz="2000" dirty="0" smtClean="0">
                <a:latin typeface="Times New Roman" pitchFamily="18" charset="0"/>
                <a:cs typeface="Times New Roman" pitchFamily="18" charset="0"/>
              </a:rPr>
              <a:t> или со специальным правилом.</a:t>
            </a:r>
          </a:p>
          <a:p>
            <a:pPr marL="95250" indent="268288" algn="just">
              <a:buNone/>
            </a:pPr>
            <a:r>
              <a:rPr lang="ru-RU" sz="2000" dirty="0" smtClean="0">
                <a:latin typeface="Times New Roman" pitchFamily="18" charset="0"/>
                <a:cs typeface="Times New Roman" pitchFamily="18" charset="0"/>
              </a:rPr>
              <a:t>3. Определение </a:t>
            </a:r>
            <a:r>
              <a:rPr lang="ru-RU" sz="2000" dirty="0" smtClean="0">
                <a:latin typeface="Times New Roman" pitchFamily="18" charset="0"/>
                <a:cs typeface="Times New Roman" pitchFamily="18" charset="0"/>
              </a:rPr>
              <a:t>наличия сознания у пострадавшего. </a:t>
            </a:r>
          </a:p>
          <a:p>
            <a:pPr marL="95250" indent="268288" algn="just">
              <a:buNone/>
            </a:pPr>
            <a:r>
              <a:rPr lang="ru-RU" sz="2000" dirty="0" smtClean="0">
                <a:latin typeface="Times New Roman" pitchFamily="18" charset="0"/>
                <a:cs typeface="Times New Roman" pitchFamily="18" charset="0"/>
              </a:rPr>
              <a:t>4. Мероприятия </a:t>
            </a:r>
            <a:r>
              <a:rPr lang="ru-RU" sz="2000" dirty="0" smtClean="0">
                <a:latin typeface="Times New Roman" pitchFamily="18" charset="0"/>
                <a:cs typeface="Times New Roman" pitchFamily="18" charset="0"/>
              </a:rPr>
              <a:t>по восстановлению проходимости дыхательных путей и </a:t>
            </a:r>
            <a:r>
              <a:rPr lang="ru-RU" sz="2000" dirty="0" smtClean="0">
                <a:latin typeface="Times New Roman" pitchFamily="18" charset="0"/>
                <a:cs typeface="Times New Roman" pitchFamily="18" charset="0"/>
              </a:rPr>
              <a:t>определению </a:t>
            </a:r>
            <a:r>
              <a:rPr lang="ru-RU" sz="2000" dirty="0" smtClean="0">
                <a:latin typeface="Times New Roman" pitchFamily="18" charset="0"/>
                <a:cs typeface="Times New Roman" pitchFamily="18" charset="0"/>
              </a:rPr>
              <a:t>признаков жизни у </a:t>
            </a:r>
            <a:r>
              <a:rPr lang="ru-RU" sz="2000" dirty="0" smtClean="0">
                <a:latin typeface="Times New Roman" pitchFamily="18" charset="0"/>
                <a:cs typeface="Times New Roman" pitchFamily="18" charset="0"/>
              </a:rPr>
              <a:t>пострадавшего.</a:t>
            </a:r>
          </a:p>
          <a:p>
            <a:pPr marL="95250" indent="268288" algn="just">
              <a:buNone/>
            </a:pPr>
            <a:r>
              <a:rPr lang="ru-RU" sz="2000" dirty="0" smtClean="0">
                <a:latin typeface="Times New Roman" pitchFamily="18" charset="0"/>
                <a:cs typeface="Times New Roman" pitchFamily="18" charset="0"/>
              </a:rPr>
              <a:t>5. Мероприятия по проведению сердечно-легочной реанимации до появления признаков </a:t>
            </a:r>
            <a:r>
              <a:rPr lang="ru-RU" sz="2000" dirty="0" smtClean="0">
                <a:latin typeface="Times New Roman" pitchFamily="18" charset="0"/>
                <a:cs typeface="Times New Roman" pitchFamily="18" charset="0"/>
              </a:rPr>
              <a:t>жизни.</a:t>
            </a:r>
          </a:p>
          <a:p>
            <a:pPr marL="95250" indent="268288" algn="just">
              <a:buNone/>
            </a:pPr>
            <a:r>
              <a:rPr lang="ru-RU" sz="2000" dirty="0" smtClean="0">
                <a:latin typeface="Times New Roman" pitchFamily="18" charset="0"/>
                <a:cs typeface="Times New Roman" pitchFamily="18" charset="0"/>
              </a:rPr>
              <a:t>6. Мероприятия по поддержанию проходимости дыхательных </a:t>
            </a:r>
            <a:r>
              <a:rPr lang="ru-RU" sz="2000" dirty="0" smtClean="0">
                <a:latin typeface="Times New Roman" pitchFamily="18" charset="0"/>
                <a:cs typeface="Times New Roman" pitchFamily="18" charset="0"/>
              </a:rPr>
              <a:t>путей.</a:t>
            </a:r>
          </a:p>
          <a:p>
            <a:pPr marL="95250" indent="268288" algn="just">
              <a:buNone/>
            </a:pPr>
            <a:r>
              <a:rPr lang="ru-RU" sz="2000" dirty="0" smtClean="0">
                <a:latin typeface="Times New Roman" pitchFamily="18" charset="0"/>
                <a:cs typeface="Times New Roman" pitchFamily="18" charset="0"/>
              </a:rPr>
              <a:t>7. Мероприятия по обзорному осмотру пострадавшего и временной остановке наружного </a:t>
            </a:r>
            <a:r>
              <a:rPr lang="ru-RU" sz="2000" dirty="0" smtClean="0">
                <a:latin typeface="Times New Roman" pitchFamily="18" charset="0"/>
                <a:cs typeface="Times New Roman" pitchFamily="18" charset="0"/>
              </a:rPr>
              <a:t>кровотечения.</a:t>
            </a:r>
          </a:p>
          <a:p>
            <a:pPr marL="95250" indent="268288" algn="just">
              <a:buNone/>
            </a:pPr>
            <a:r>
              <a:rPr lang="ru-RU" sz="2000" dirty="0" smtClean="0">
                <a:latin typeface="Times New Roman" pitchFamily="18" charset="0"/>
                <a:cs typeface="Times New Roman" pitchFamily="18" charset="0"/>
              </a:rPr>
              <a:t>8. Мероприятия по подробному осмотру пострадавшего в целях выявления признаков травм, отравлений и других состояний, угрожающих его жизни и здоровью, и по оказанию первой помощи в случае выявления указанных </a:t>
            </a:r>
            <a:r>
              <a:rPr lang="ru-RU" sz="2000" dirty="0" smtClean="0">
                <a:latin typeface="Times New Roman" pitchFamily="18" charset="0"/>
                <a:cs typeface="Times New Roman" pitchFamily="18" charset="0"/>
              </a:rPr>
              <a:t>состояний.</a:t>
            </a:r>
          </a:p>
          <a:p>
            <a:pPr marL="95250" indent="268288" algn="just">
              <a:buNone/>
            </a:pPr>
            <a:r>
              <a:rPr lang="ru-RU" sz="2000" dirty="0" smtClean="0">
                <a:latin typeface="Times New Roman" pitchFamily="18" charset="0"/>
                <a:cs typeface="Times New Roman" pitchFamily="18" charset="0"/>
              </a:rPr>
              <a:t>9. Придание пострадавшему оптимального положения тела.</a:t>
            </a:r>
          </a:p>
          <a:p>
            <a:pPr marL="95250" indent="268288" algn="just">
              <a:buNone/>
            </a:pPr>
            <a:r>
              <a:rPr lang="ru-RU" sz="2000" dirty="0" smtClean="0">
                <a:latin typeface="Times New Roman" pitchFamily="18" charset="0"/>
                <a:cs typeface="Times New Roman" pitchFamily="18" charset="0"/>
              </a:rPr>
              <a:t>10. Контроль состояния пострадавшего (сознание, дыхание, кровообращение) и оказание психологической поддержки. </a:t>
            </a:r>
          </a:p>
          <a:p>
            <a:pPr marL="95250" indent="268288" algn="just">
              <a:buNone/>
            </a:pPr>
            <a:r>
              <a:rPr lang="ru-RU" sz="2000" dirty="0" smtClean="0">
                <a:latin typeface="Times New Roman" pitchFamily="18" charset="0"/>
                <a:cs typeface="Times New Roman" pitchFamily="18" charset="0"/>
              </a:rPr>
              <a:t>11. Передача пострадавшего бригаде скорой медицинской помощи, другим специальным службам, сотрудники которых обязаны оказывать первую помощь в соответствии с федеральным </a:t>
            </a:r>
            <a:r>
              <a:rPr lang="ru-RU" sz="2000" dirty="0" smtClean="0">
                <a:latin typeface="Times New Roman" pitchFamily="18" charset="0"/>
                <a:cs typeface="Times New Roman" pitchFamily="18" charset="0"/>
                <a:hlinkClick r:id="rId2"/>
              </a:rPr>
              <a:t>законом</a:t>
            </a:r>
            <a:r>
              <a:rPr lang="ru-RU" sz="2000" dirty="0" smtClean="0">
                <a:latin typeface="Times New Roman" pitchFamily="18" charset="0"/>
                <a:cs typeface="Times New Roman" pitchFamily="18" charset="0"/>
              </a:rPr>
              <a:t> или со специальным правилом. </a:t>
            </a:r>
          </a:p>
          <a:p>
            <a:pPr marL="1588" indent="174625" algn="just">
              <a:buNone/>
            </a:pPr>
            <a:endParaRPr lang="ru-RU" sz="1800" dirty="0">
              <a:latin typeface="Times New Roman" pitchFamily="18" charset="0"/>
              <a:cs typeface="Times New Roman" pitchFamily="18" charset="0"/>
            </a:endParaRPr>
          </a:p>
        </p:txBody>
      </p:sp>
      <p:sp>
        <p:nvSpPr>
          <p:cNvPr id="3" name="Заголовок 2"/>
          <p:cNvSpPr>
            <a:spLocks noGrp="1"/>
          </p:cNvSpPr>
          <p:nvPr>
            <p:ph type="title"/>
          </p:nvPr>
        </p:nvSpPr>
        <p:spPr>
          <a:xfrm>
            <a:off x="0" y="133962"/>
            <a:ext cx="9144000" cy="490066"/>
          </a:xfrm>
        </p:spPr>
        <p:txBody>
          <a:bodyPr>
            <a:normAutofit/>
          </a:bodyPr>
          <a:lstStyle/>
          <a:p>
            <a:r>
              <a:rPr lang="ru-RU" sz="2200" dirty="0" smtClean="0">
                <a:solidFill>
                  <a:srgbClr val="FF0000"/>
                </a:solidFill>
                <a:latin typeface="Times New Roman" pitchFamily="18" charset="0"/>
                <a:cs typeface="Times New Roman" pitchFamily="18" charset="0"/>
              </a:rPr>
              <a:t>ПЕРЕЧЕНЬ МЕРОПРИЯТИЙ ПО ОКАЗАНИЮ ПЕРВОЙ </a:t>
            </a:r>
            <a:r>
              <a:rPr lang="ru-RU" sz="2200" dirty="0" smtClean="0">
                <a:solidFill>
                  <a:srgbClr val="FF0000"/>
                </a:solidFill>
                <a:latin typeface="Times New Roman" pitchFamily="18" charset="0"/>
                <a:cs typeface="Times New Roman" pitchFamily="18" charset="0"/>
              </a:rPr>
              <a:t>ПОМОЩИ</a:t>
            </a:r>
            <a:endParaRPr lang="ru-RU"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857496"/>
            <a:ext cx="8820472" cy="3268667"/>
          </a:xfrm>
        </p:spPr>
        <p:txBody>
          <a:bodyPr>
            <a:normAutofit/>
          </a:bodyPr>
          <a:lstStyle/>
          <a:p>
            <a:r>
              <a:rPr lang="ru-RU" dirty="0" smtClean="0">
                <a:latin typeface="Times New Roman" pitchFamily="18" charset="0"/>
                <a:cs typeface="Times New Roman" pitchFamily="18" charset="0"/>
              </a:rPr>
              <a:t>Уголовная ответственность</a:t>
            </a:r>
          </a:p>
          <a:p>
            <a:r>
              <a:rPr lang="ru-RU" dirty="0" smtClean="0">
                <a:latin typeface="Times New Roman" pitchFamily="18" charset="0"/>
                <a:cs typeface="Times New Roman" pitchFamily="18" charset="0"/>
              </a:rPr>
              <a:t>Гражданская ответственность</a:t>
            </a:r>
          </a:p>
          <a:p>
            <a:pPr marL="0" indent="0" algn="just">
              <a:buNone/>
            </a:pPr>
            <a:r>
              <a:rPr lang="ru-RU" sz="2000" b="1" dirty="0" smtClean="0">
                <a:latin typeface="Times New Roman" pitchFamily="18" charset="0"/>
                <a:cs typeface="Times New Roman" pitchFamily="18" charset="0"/>
              </a:rPr>
              <a:t>Статья 1067. Причинение вреда в состоянии крайней необходимости (ГК РФ)</a:t>
            </a:r>
          </a:p>
          <a:p>
            <a:r>
              <a:rPr lang="ru-RU" dirty="0" smtClean="0">
                <a:latin typeface="Times New Roman" pitchFamily="18" charset="0"/>
                <a:cs typeface="Times New Roman" pitchFamily="18" charset="0"/>
              </a:rPr>
              <a:t>Административная (дисциплинарная) ответственность</a:t>
            </a:r>
          </a:p>
          <a:p>
            <a:r>
              <a:rPr lang="ru-RU" dirty="0" smtClean="0">
                <a:latin typeface="Times New Roman" pitchFamily="18" charset="0"/>
                <a:cs typeface="Times New Roman" pitchFamily="18" charset="0"/>
              </a:rPr>
              <a:t>Моральная ответственность</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2011354"/>
          </a:xfrm>
        </p:spPr>
        <p:txBody>
          <a:bodyPr>
            <a:noAutofit/>
          </a:bodyPr>
          <a:lstStyle/>
          <a:p>
            <a:pPr algn="ctr"/>
            <a:r>
              <a:rPr lang="ru-RU" sz="3600" b="1" dirty="0" smtClean="0">
                <a:solidFill>
                  <a:srgbClr val="FF0000"/>
                </a:solidFill>
                <a:latin typeface="Times New Roman" pitchFamily="18" charset="0"/>
                <a:cs typeface="Times New Roman" pitchFamily="18" charset="0"/>
              </a:rPr>
              <a:t>Юридическая защищённость в случае совершения ошибки при оказании первой помощи – причинение вреда в состоянии крайней </a:t>
            </a:r>
            <a:r>
              <a:rPr lang="ru-RU" sz="3600" b="1" dirty="0" smtClean="0">
                <a:solidFill>
                  <a:srgbClr val="FF0000"/>
                </a:solidFill>
                <a:latin typeface="Times New Roman" pitchFamily="18" charset="0"/>
                <a:cs typeface="Times New Roman" pitchFamily="18" charset="0"/>
              </a:rPr>
              <a:t>необходимости </a:t>
            </a:r>
            <a:endParaRPr lang="ru-RU" sz="3600" b="1" dirty="0">
              <a:solidFill>
                <a:srgbClr val="FF0000"/>
              </a:solidFill>
              <a:latin typeface="Times New Roman" pitchFamily="18" charset="0"/>
              <a:cs typeface="Times New Roman" pitchFamily="18" charset="0"/>
            </a:endParaRPr>
          </a:p>
        </p:txBody>
      </p:sp>
      <p:cxnSp>
        <p:nvCxnSpPr>
          <p:cNvPr id="5" name="Прямая со стрелкой 4"/>
          <p:cNvCxnSpPr/>
          <p:nvPr/>
        </p:nvCxnSpPr>
        <p:spPr>
          <a:xfrm rot="5400000">
            <a:off x="8425222" y="6056498"/>
            <a:ext cx="504056"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751344"/>
            <a:ext cx="8496944" cy="4524315"/>
          </a:xfrm>
          <a:prstGeom prst="rect">
            <a:avLst/>
          </a:prstGeom>
        </p:spPr>
        <p:txBody>
          <a:bodyPr wrap="square">
            <a:spAutoFit/>
          </a:bodyPr>
          <a:lstStyle/>
          <a:p>
            <a:pPr algn="just"/>
            <a:r>
              <a:rPr lang="ru-RU" sz="2400" b="1" dirty="0" smtClean="0">
                <a:solidFill>
                  <a:srgbClr val="FF0000"/>
                </a:solidFill>
                <a:latin typeface="Times New Roman" pitchFamily="18" charset="0"/>
                <a:cs typeface="Times New Roman" pitchFamily="18" charset="0"/>
              </a:rPr>
              <a:t>1.</a:t>
            </a:r>
            <a:r>
              <a:rPr lang="ru-RU" sz="2400" dirty="0" smtClean="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Что такое первая помощь, имеет ли гражданин право оказывать первую помощь, не являясь профессиональным медицинским работником?</a:t>
            </a:r>
            <a:r>
              <a:rPr lang="ru-RU" sz="2400" dirty="0" smtClean="0">
                <a:solidFill>
                  <a:srgbClr val="FF0000"/>
                </a:solidFill>
                <a:latin typeface="Times New Roman" pitchFamily="18" charset="0"/>
                <a:cs typeface="Times New Roman" pitchFamily="18" charset="0"/>
              </a:rPr>
              <a:t> </a:t>
            </a:r>
          </a:p>
          <a:p>
            <a:pPr algn="just"/>
            <a:endParaRPr lang="ru-RU" sz="2400" b="1" dirty="0" smtClean="0">
              <a:latin typeface="Times New Roman" pitchFamily="18" charset="0"/>
              <a:cs typeface="Times New Roman" pitchFamily="18" charset="0"/>
              <a:hlinkClick r:id="rId2"/>
            </a:endParaRPr>
          </a:p>
          <a:p>
            <a:pPr indent="446088" algn="just"/>
            <a:r>
              <a:rPr lang="ru-RU" sz="2400" b="1" dirty="0" smtClean="0">
                <a:latin typeface="Times New Roman" pitchFamily="18" charset="0"/>
                <a:cs typeface="Times New Roman" pitchFamily="18" charset="0"/>
                <a:hlinkClick r:id="rId2"/>
              </a:rPr>
              <a:t>ФЗ № 323-ФЗ «Об основах охраны здоровья граждан в Российской Федерации»</a:t>
            </a:r>
            <a:r>
              <a:rPr lang="ru-RU" sz="2400" dirty="0" smtClean="0">
                <a:latin typeface="Times New Roman" pitchFamily="18" charset="0"/>
                <a:cs typeface="Times New Roman" pitchFamily="18" charset="0"/>
              </a:rPr>
              <a:t> определяют первую помощь как особый вид помощи, оказываемой </a:t>
            </a:r>
            <a:r>
              <a:rPr lang="ru-RU" sz="2400" b="1" dirty="0" smtClean="0">
                <a:latin typeface="Times New Roman" pitchFamily="18" charset="0"/>
                <a:cs typeface="Times New Roman" pitchFamily="18" charset="0"/>
              </a:rPr>
              <a:t>лицами, не имеющими медицинского образования</a:t>
            </a:r>
            <a:r>
              <a:rPr lang="ru-RU" sz="2400" dirty="0" smtClean="0">
                <a:latin typeface="Times New Roman" pitchFamily="18" charset="0"/>
                <a:cs typeface="Times New Roman" pitchFamily="18" charset="0"/>
              </a:rPr>
              <a:t>, при травмах и неотложных состояниях до прибытия медицинского персонала. Согласно ч. 4 ст. 31 указанного закона </a:t>
            </a:r>
            <a:r>
              <a:rPr lang="ru-RU" sz="2400" b="1" dirty="0" smtClean="0">
                <a:latin typeface="Times New Roman" pitchFamily="18" charset="0"/>
                <a:cs typeface="Times New Roman" pitchFamily="18" charset="0"/>
              </a:rPr>
              <a:t>каждый гражданин вправе добровольно оказывать первую помощь при наличии соответствующей подготовки и (или) навыков.</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305342"/>
            <a:ext cx="8568952" cy="3416320"/>
          </a:xfrm>
          <a:prstGeom prst="rect">
            <a:avLst/>
          </a:prstGeom>
        </p:spPr>
        <p:txBody>
          <a:bodyPr wrap="square">
            <a:spAutoFit/>
          </a:bodyPr>
          <a:lstStyle/>
          <a:p>
            <a:r>
              <a:rPr lang="ru-RU" sz="2400" b="1" dirty="0" smtClean="0">
                <a:solidFill>
                  <a:srgbClr val="FF0000"/>
                </a:solidFill>
                <a:latin typeface="Times New Roman" pitchFamily="18" charset="0"/>
                <a:cs typeface="Times New Roman" pitchFamily="18" charset="0"/>
              </a:rPr>
              <a:t>2.</a:t>
            </a:r>
            <a:r>
              <a:rPr lang="ru-RU" sz="2400" dirty="0" smtClean="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Кто обязан оказывать первую помощь пострадавшим?</a:t>
            </a:r>
            <a:r>
              <a:rPr lang="ru-RU" sz="2400" dirty="0" smtClean="0">
                <a:solidFill>
                  <a:srgbClr val="FF0000"/>
                </a:solidFill>
                <a:latin typeface="Times New Roman" pitchFamily="18" charset="0"/>
                <a:cs typeface="Times New Roman" pitchFamily="18" charset="0"/>
              </a:rPr>
              <a:t> </a:t>
            </a:r>
          </a:p>
          <a:p>
            <a:endParaRPr lang="ru-RU" sz="2400" dirty="0" smtClean="0">
              <a:latin typeface="Times New Roman" pitchFamily="18" charset="0"/>
              <a:cs typeface="Times New Roman" pitchFamily="18" charset="0"/>
            </a:endParaRPr>
          </a:p>
          <a:p>
            <a:pPr indent="446088" algn="just"/>
            <a:r>
              <a:rPr lang="ru-RU" sz="2400" dirty="0" smtClean="0">
                <a:latin typeface="Times New Roman" pitchFamily="18" charset="0"/>
                <a:cs typeface="Times New Roman" pitchFamily="18" charset="0"/>
              </a:rPr>
              <a:t>Закон устанавливает обязанность по оказанию первой помощи для лиц, которые в силу профессиональных обязанностей первыми оказываются на месте происшествия с пострадавшими (спасатели, пожарные, сотрудники полиции). Среди обычных очевидцев происшествия обязанность принять меры для оказания первой помощи возникает у водителей, причастных к ДТП (п. 2.5 Правил дорожного движения РФ). </a:t>
            </a:r>
            <a:endParaRPr lang="ru-RU"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76712"/>
            <a:ext cx="8568952" cy="4708981"/>
          </a:xfrm>
          <a:prstGeom prst="rect">
            <a:avLst/>
          </a:prstGeom>
        </p:spPr>
        <p:txBody>
          <a:bodyPr wrap="square">
            <a:spAutoFit/>
          </a:bodyPr>
          <a:lstStyle/>
          <a:p>
            <a:r>
              <a:rPr lang="ru-RU" b="1" dirty="0" smtClean="0">
                <a:solidFill>
                  <a:srgbClr val="FF0000"/>
                </a:solidFill>
              </a:rPr>
              <a:t>3</a:t>
            </a:r>
            <a:r>
              <a:rPr lang="ru-RU" sz="2000" b="1" dirty="0" smtClean="0">
                <a:solidFill>
                  <a:srgbClr val="FF0000"/>
                </a:solidFill>
                <a:latin typeface="Times New Roman" pitchFamily="18" charset="0"/>
                <a:cs typeface="Times New Roman" pitchFamily="18" charset="0"/>
              </a:rPr>
              <a:t>. Предусмотрена ли ответственность за неоказание первой помощи?</a:t>
            </a:r>
            <a:r>
              <a:rPr lang="ru-RU" sz="2000" dirty="0" smtClean="0">
                <a:solidFill>
                  <a:srgbClr val="FF0000"/>
                </a:solidFill>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pPr indent="446088" algn="just"/>
            <a:r>
              <a:rPr lang="ru-RU" sz="2000" dirty="0" smtClean="0">
                <a:latin typeface="Times New Roman" pitchFamily="18" charset="0"/>
                <a:cs typeface="Times New Roman" pitchFamily="18" charset="0"/>
              </a:rPr>
              <a:t>Для лиц, обязанных оказывать первую помощь, предусмотрена ответственность за неоказание первой помощи вплоть до уголовной. Для простых очевидцев происшествия, оказывающих первую помощь в добровольном порядке</a:t>
            </a:r>
            <a:r>
              <a:rPr lang="ru-RU" sz="2000" b="1" dirty="0" smtClean="0">
                <a:latin typeface="Times New Roman" pitchFamily="18" charset="0"/>
                <a:cs typeface="Times New Roman" pitchFamily="18" charset="0"/>
              </a:rPr>
              <a:t>, никакая ответственность за неоказание первой помощи применяться не может.</a:t>
            </a:r>
            <a:r>
              <a:rPr lang="ru-RU" sz="2000" dirty="0" smtClean="0">
                <a:latin typeface="Times New Roman" pitchFamily="18" charset="0"/>
                <a:cs typeface="Times New Roman" pitchFamily="18" charset="0"/>
              </a:rPr>
              <a:t> Особые нормы установлены в отношении водителей, причастных к ДТП. Принятие мер к оказанию первой помощи относится к обязанностям водителя в связи с ДТП, за невыполнение которых водителю грозит привлечение к административной ответственности и наказание в виде административного штрафа (</a:t>
            </a:r>
            <a:r>
              <a:rPr lang="ru-RU" sz="2000" u="sng" dirty="0" smtClean="0">
                <a:latin typeface="Times New Roman" pitchFamily="18" charset="0"/>
                <a:cs typeface="Times New Roman" pitchFamily="18" charset="0"/>
                <a:hlinkClick r:id="rId2"/>
              </a:rPr>
              <a:t>ч. 1 ст. 12.27 Кодекса РФ об административных правонарушениях</a:t>
            </a:r>
            <a:r>
              <a:rPr lang="ru-RU" sz="2000" dirty="0" smtClean="0">
                <a:latin typeface="Times New Roman" pitchFamily="18" charset="0"/>
                <a:cs typeface="Times New Roman" pitchFamily="18" charset="0"/>
              </a:rPr>
              <a:t>). В том случае, если гражданин заведомо оставил пострадавшего, находящегося в беспомощном состоянии без возможности получения помощи, он может быть привлечен к уголовной ответственности</a:t>
            </a:r>
            <a:r>
              <a:rPr lang="ru-RU" sz="2000" b="1" dirty="0" smtClean="0">
                <a:latin typeface="Times New Roman" pitchFamily="18" charset="0"/>
                <a:cs typeface="Times New Roman" pitchFamily="18" charset="0"/>
              </a:rPr>
              <a:t>(</a:t>
            </a:r>
            <a:r>
              <a:rPr lang="ru-RU" sz="2000" u="sng" dirty="0" smtClean="0">
                <a:latin typeface="Times New Roman" pitchFamily="18" charset="0"/>
                <a:cs typeface="Times New Roman" pitchFamily="18" charset="0"/>
                <a:hlinkClick r:id="rId3"/>
              </a:rPr>
              <a:t>ст. 125 «Оставление в опасности» Уголовного кодекса РФ</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4664"/>
            <a:ext cx="8640960" cy="5940088"/>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4. Предусматривает ли законодательство «поощрения» за оказание первой помощи?</a:t>
            </a:r>
            <a:r>
              <a:rPr lang="ru-RU" sz="2000" dirty="0" smtClean="0">
                <a:solidFill>
                  <a:srgbClr val="FF0000"/>
                </a:solidFill>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pPr indent="446088" algn="just"/>
            <a:r>
              <a:rPr lang="ru-RU" sz="2000" dirty="0" smtClean="0">
                <a:latin typeface="Times New Roman" pitchFamily="18" charset="0"/>
                <a:cs typeface="Times New Roman" pitchFamily="18" charset="0"/>
              </a:rPr>
              <a:t>В случае решения в суде вопроса о привлечении лица ответственности за причинение вреда жизни или здоровью, </a:t>
            </a:r>
            <a:r>
              <a:rPr lang="ru-RU" sz="2000" b="1" dirty="0" smtClean="0">
                <a:latin typeface="Times New Roman" pitchFamily="18" charset="0"/>
                <a:cs typeface="Times New Roman" pitchFamily="18" charset="0"/>
              </a:rPr>
              <a:t>оказание первой помощи пострадавшему учитывается как обстоятельство, смягчающее наказание</a:t>
            </a:r>
            <a:r>
              <a:rPr lang="ru-RU" sz="2000" dirty="0" smtClean="0">
                <a:latin typeface="Times New Roman" pitchFamily="18" charset="0"/>
                <a:cs typeface="Times New Roman" pitchFamily="18" charset="0"/>
              </a:rPr>
              <a:t> (</a:t>
            </a:r>
            <a:r>
              <a:rPr lang="ru-RU" sz="2000" u="sng" dirty="0" smtClean="0">
                <a:latin typeface="Times New Roman" pitchFamily="18" charset="0"/>
                <a:cs typeface="Times New Roman" pitchFamily="18" charset="0"/>
                <a:hlinkClick r:id="rId2"/>
              </a:rPr>
              <a:t>п. 2 ч. 1 ст. 4.2 Кодекса РФ об административных правонарушениях;</a:t>
            </a:r>
            <a:r>
              <a:rPr lang="ru-RU" sz="2000" dirty="0" smtClean="0">
                <a:latin typeface="Times New Roman" pitchFamily="18" charset="0"/>
                <a:cs typeface="Times New Roman" pitchFamily="18" charset="0"/>
              </a:rPr>
              <a:t> п. «к» ч. 1 ст. 61 Уголовного Кодекса РФ). Например, за причинение легкого или средней тяжести вреда здоровью в результате ДТП </a:t>
            </a:r>
            <a:r>
              <a:rPr lang="ru-RU" sz="2000" u="sng" dirty="0" smtClean="0">
                <a:latin typeface="Times New Roman" pitchFamily="18" charset="0"/>
                <a:cs typeface="Times New Roman" pitchFamily="18" charset="0"/>
                <a:hlinkClick r:id="rId2"/>
              </a:rPr>
              <a:t>ст. 12.24 Кодекса РФ об административных правонарушениях</a:t>
            </a:r>
            <a:r>
              <a:rPr lang="ru-RU" sz="2000" dirty="0" smtClean="0">
                <a:latin typeface="Times New Roman" pitchFamily="18" charset="0"/>
                <a:cs typeface="Times New Roman" pitchFamily="18" charset="0"/>
              </a:rPr>
              <a:t> предусмотрено альтернативное наказание. На усмотрение суда </a:t>
            </a:r>
            <a:r>
              <a:rPr lang="ru-RU" sz="2000" dirty="0" err="1" smtClean="0">
                <a:latin typeface="Times New Roman" pitchFamily="18" charset="0"/>
                <a:cs typeface="Times New Roman" pitchFamily="18" charset="0"/>
              </a:rPr>
              <a:t>причинителю</a:t>
            </a:r>
            <a:r>
              <a:rPr lang="ru-RU" sz="2000" dirty="0" smtClean="0">
                <a:latin typeface="Times New Roman" pitchFamily="18" charset="0"/>
                <a:cs typeface="Times New Roman" pitchFamily="18" charset="0"/>
              </a:rPr>
              <a:t> вреда может быть назначено наказание в виде штрафа или лишения права управления транспортным средством (ст. 12.24. Кодекса РФ об административных правонарушениях). </a:t>
            </a:r>
          </a:p>
          <a:p>
            <a:pPr indent="446088" algn="just"/>
            <a:r>
              <a:rPr lang="ru-RU" sz="2000" b="1" dirty="0" smtClean="0">
                <a:latin typeface="Times New Roman" pitchFamily="18" charset="0"/>
                <a:cs typeface="Times New Roman" pitchFamily="18" charset="0"/>
              </a:rPr>
              <a:t>Факт оказания первой помощи пострадавшему может способствовать назначению более мягкого наказания, то есть штрафа. Кроме того, оказание первой помощи может снизить медицинские последствия травмы, соответственно пострадавшему будет квалифицирован вред меньшей тяжести.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764704"/>
            <a:ext cx="8784976" cy="5016758"/>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5. Можно ли привлечь к ответственности за неправильное оказание первой помощи?</a:t>
            </a:r>
            <a:r>
              <a:rPr lang="ru-RU" sz="2000" dirty="0" smtClean="0">
                <a:solidFill>
                  <a:srgbClr val="FF0000"/>
                </a:solidFill>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pPr indent="446088" algn="just"/>
            <a:r>
              <a:rPr lang="ru-RU" sz="2000" dirty="0" smtClean="0">
                <a:latin typeface="Times New Roman" pitchFamily="18" charset="0"/>
                <a:cs typeface="Times New Roman" pitchFamily="18" charset="0"/>
              </a:rPr>
              <a:t>В связи с тем, что жизнь человека провозглашается высшей ценностью, сама попытка защитить эту ценность ставится выше возможной ошибки в ходе оказания первой помощи, так как дает человеку шанс на выживание. Уголовное и административное законодательство </a:t>
            </a:r>
            <a:r>
              <a:rPr lang="ru-RU" sz="2000" b="1" dirty="0" smtClean="0">
                <a:latin typeface="Times New Roman" pitchFamily="18" charset="0"/>
                <a:cs typeface="Times New Roman" pitchFamily="18" charset="0"/>
              </a:rPr>
              <a:t>не признают правонарушением причинение вреда</a:t>
            </a:r>
            <a:r>
              <a:rPr lang="ru-RU" sz="2000" dirty="0" smtClean="0">
                <a:latin typeface="Times New Roman" pitchFamily="18" charset="0"/>
                <a:cs typeface="Times New Roman" pitchFamily="18" charset="0"/>
              </a:rPr>
              <a:t> охраняемым законом интересам в состоянии </a:t>
            </a:r>
            <a:r>
              <a:rPr lang="ru-RU" sz="2000" i="1" dirty="0" smtClean="0">
                <a:latin typeface="Times New Roman" pitchFamily="18" charset="0"/>
                <a:cs typeface="Times New Roman" pitchFamily="18" charset="0"/>
              </a:rPr>
              <a:t>крайней необходимости</a:t>
            </a:r>
            <a:r>
              <a:rPr lang="ru-RU" sz="2000" dirty="0" smtClean="0">
                <a:latin typeface="Times New Roman" pitchFamily="18" charset="0"/>
                <a:cs typeface="Times New Roman" pitchFamily="18" charset="0"/>
              </a:rPr>
              <a:t>, то есть для устранения опасности, непосредственно угрожающей личности или правам данного лица, если эта опасность не могла быть устранена иными средствами (</a:t>
            </a:r>
            <a:r>
              <a:rPr lang="ru-RU" sz="2000" u="sng" dirty="0" smtClean="0">
                <a:solidFill>
                  <a:srgbClr val="C00000"/>
                </a:solidFill>
                <a:latin typeface="Times New Roman" pitchFamily="18" charset="0"/>
                <a:cs typeface="Times New Roman" pitchFamily="18" charset="0"/>
                <a:hlinkClick r:id="rId2"/>
              </a:rPr>
              <a:t>ст. 39 </a:t>
            </a:r>
            <a:r>
              <a:rPr lang="ru-RU" sz="2000" i="1" u="sng" dirty="0" smtClean="0">
                <a:solidFill>
                  <a:srgbClr val="C00000"/>
                </a:solidFill>
                <a:latin typeface="Times New Roman" pitchFamily="18" charset="0"/>
                <a:cs typeface="Times New Roman" pitchFamily="18" charset="0"/>
                <a:hlinkClick r:id="rId2"/>
              </a:rPr>
              <a:t>«Крайняя необходимость»</a:t>
            </a:r>
            <a:r>
              <a:rPr lang="ru-RU" sz="2000" u="sng" dirty="0" smtClean="0">
                <a:solidFill>
                  <a:srgbClr val="C00000"/>
                </a:solidFill>
                <a:latin typeface="Times New Roman" pitchFamily="18" charset="0"/>
                <a:cs typeface="Times New Roman" pitchFamily="18" charset="0"/>
                <a:hlinkClick r:id="rId2"/>
              </a:rPr>
              <a:t> Уголовного кодекса РФ</a:t>
            </a:r>
            <a:r>
              <a:rPr lang="ru-RU" sz="2000" dirty="0" smtClean="0">
                <a:solidFill>
                  <a:srgbClr val="C00000"/>
                </a:solidFill>
                <a:latin typeface="Times New Roman" pitchFamily="18" charset="0"/>
                <a:cs typeface="Times New Roman" pitchFamily="18" charset="0"/>
              </a:rPr>
              <a:t>; </a:t>
            </a:r>
            <a:r>
              <a:rPr lang="ru-RU" sz="2000" u="sng" dirty="0" smtClean="0">
                <a:solidFill>
                  <a:srgbClr val="C00000"/>
                </a:solidFill>
                <a:latin typeface="Times New Roman" pitchFamily="18" charset="0"/>
                <a:cs typeface="Times New Roman" pitchFamily="18" charset="0"/>
                <a:hlinkClick r:id="rId3"/>
              </a:rPr>
              <a:t>ст. 2.7 </a:t>
            </a:r>
            <a:r>
              <a:rPr lang="ru-RU" sz="2000" i="1" u="sng" dirty="0" smtClean="0">
                <a:solidFill>
                  <a:srgbClr val="C00000"/>
                </a:solidFill>
                <a:latin typeface="Times New Roman" pitchFamily="18" charset="0"/>
                <a:cs typeface="Times New Roman" pitchFamily="18" charset="0"/>
                <a:hlinkClick r:id="rId3"/>
              </a:rPr>
              <a:t>«Крайняя необходимость»</a:t>
            </a:r>
            <a:r>
              <a:rPr lang="ru-RU" sz="2000" u="sng" dirty="0" smtClean="0">
                <a:solidFill>
                  <a:srgbClr val="C00000"/>
                </a:solidFill>
                <a:latin typeface="Times New Roman" pitchFamily="18" charset="0"/>
                <a:cs typeface="Times New Roman" pitchFamily="18" charset="0"/>
                <a:hlinkClick r:id="rId3"/>
              </a:rPr>
              <a:t> Кодекса РФ об административных правонарушениях</a:t>
            </a:r>
            <a:r>
              <a:rPr lang="ru-RU" sz="2000" dirty="0" smtClean="0">
                <a:latin typeface="Times New Roman" pitchFamily="18" charset="0"/>
                <a:cs typeface="Times New Roman" pitchFamily="18" charset="0"/>
              </a:rPr>
              <a:t>). </a:t>
            </a:r>
          </a:p>
          <a:p>
            <a:pPr indent="446088" algn="just"/>
            <a:r>
              <a:rPr lang="ru-RU" sz="2000" b="1" dirty="0" smtClean="0">
                <a:latin typeface="Times New Roman" pitchFamily="18" charset="0"/>
                <a:cs typeface="Times New Roman" pitchFamily="18" charset="0"/>
              </a:rPr>
              <a:t>В настоящее время в Российской Федерации отсутствуют судебные прецеденты привлечения к юридической ответственности за неумышленное причинение вреда в ходе оказания первой помощи.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Прямоугольник 4"/>
          <p:cNvSpPr/>
          <p:nvPr/>
        </p:nvSpPr>
        <p:spPr>
          <a:xfrm rot="20840594">
            <a:off x="773592" y="1466163"/>
            <a:ext cx="6835334" cy="707886"/>
          </a:xfrm>
          <a:prstGeom prst="rect">
            <a:avLst/>
          </a:prstGeom>
          <a:noFill/>
        </p:spPr>
        <p:txBody>
          <a:bodyPr wrap="none" lIns="91440" tIns="45720" rIns="91440" bIns="45720">
            <a:spAutoFit/>
          </a:bodyPr>
          <a:lstStyle/>
          <a:p>
            <a:pPr algn="ctr"/>
            <a:r>
              <a:rPr lang="ru-RU" sz="40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Спасибо за внимание</a:t>
            </a:r>
            <a:endParaRPr lang="ru-RU" sz="40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6" name="Рисунок 5" descr="Лого.png"/>
          <p:cNvPicPr>
            <a:picLocks noChangeAspect="1"/>
          </p:cNvPicPr>
          <p:nvPr/>
        </p:nvPicPr>
        <p:blipFill>
          <a:blip r:embed="rId2" cstate="print"/>
          <a:srcRect/>
          <a:stretch>
            <a:fillRect/>
          </a:stretch>
        </p:blipFill>
        <p:spPr>
          <a:xfrm>
            <a:off x="4788024" y="2849118"/>
            <a:ext cx="3744416" cy="3601125"/>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296400" cy="7010400"/>
            <a:chOff x="0" y="0"/>
            <a:chExt cx="9144000" cy="6858000"/>
          </a:xfrm>
        </p:grpSpPr>
        <p:pic>
          <p:nvPicPr>
            <p:cNvPr id="5" name="Рисунок 4" descr="фон 4.jpg"/>
            <p:cNvPicPr>
              <a:picLocks noChangeAspect="1"/>
            </p:cNvPicPr>
            <p:nvPr/>
          </p:nvPicPr>
          <p:blipFill>
            <a:blip r:embed="rId2" cstate="print"/>
            <a:stretch>
              <a:fillRect/>
            </a:stretch>
          </p:blipFill>
          <p:spPr>
            <a:xfrm>
              <a:off x="0" y="0"/>
              <a:ext cx="9144000" cy="6858000"/>
            </a:xfrm>
            <a:prstGeom prst="rect">
              <a:avLst/>
            </a:prstGeom>
          </p:spPr>
        </p:pic>
        <p:pic>
          <p:nvPicPr>
            <p:cNvPr id="6" name="Рисунок 5" descr="эмблема.png"/>
            <p:cNvPicPr>
              <a:picLocks noChangeAspect="1"/>
            </p:cNvPicPr>
            <p:nvPr/>
          </p:nvPicPr>
          <p:blipFill>
            <a:blip r:embed="rId3" cstate="print"/>
            <a:stretch>
              <a:fillRect/>
            </a:stretch>
          </p:blipFill>
          <p:spPr>
            <a:xfrm>
              <a:off x="395536" y="548680"/>
              <a:ext cx="1584176" cy="1504398"/>
            </a:xfrm>
            <a:prstGeom prst="rect">
              <a:avLst/>
            </a:prstGeom>
          </p:spPr>
        </p:pic>
        <p:sp>
          <p:nvSpPr>
            <p:cNvPr id="7" name="TextBox 6"/>
            <p:cNvSpPr txBox="1"/>
            <p:nvPr/>
          </p:nvSpPr>
          <p:spPr>
            <a:xfrm>
              <a:off x="2049366" y="476672"/>
              <a:ext cx="7094634" cy="1015663"/>
            </a:xfrm>
            <a:prstGeom prst="rect">
              <a:avLst/>
            </a:prstGeom>
            <a:noFill/>
          </p:spPr>
          <p:txBody>
            <a:bodyPr wrap="none" rtlCol="0">
              <a:spAutoFit/>
            </a:bodyPr>
            <a:lstStyle/>
            <a:p>
              <a:pPr algn="ctr"/>
              <a:r>
                <a:rPr lang="ru-RU" sz="2000" b="1" dirty="0" smtClean="0">
                  <a:latin typeface="Times New Roman" pitchFamily="18" charset="0"/>
                  <a:cs typeface="Times New Roman" pitchFamily="18" charset="0"/>
                </a:rPr>
                <a:t>Краевое государственное бюджетное учреждение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дополнительного профессионального образования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«Учебно-методический центр по ГО и ЧС Пермского края»</a:t>
              </a:r>
              <a:endParaRPr lang="ru-RU" sz="2000" b="1" dirty="0">
                <a:latin typeface="Times New Roman" pitchFamily="18" charset="0"/>
                <a:cs typeface="Times New Roman" pitchFamily="18" charset="0"/>
              </a:endParaRPr>
            </a:p>
          </p:txBody>
        </p:sp>
        <p:sp>
          <p:nvSpPr>
            <p:cNvPr id="8" name="TextBox 7"/>
            <p:cNvSpPr txBox="1"/>
            <p:nvPr/>
          </p:nvSpPr>
          <p:spPr>
            <a:xfrm>
              <a:off x="1043608" y="2564904"/>
              <a:ext cx="4398961" cy="1261884"/>
            </a:xfrm>
            <a:prstGeom prst="rect">
              <a:avLst/>
            </a:prstGeom>
            <a:noFill/>
          </p:spPr>
          <p:txBody>
            <a:bodyPr wrap="none" rtlCol="0">
              <a:spAutoFit/>
            </a:bodyPr>
            <a:lstStyle/>
            <a:p>
              <a:r>
                <a:rPr lang="ru-RU" sz="3200" b="1" dirty="0" smtClean="0">
                  <a:latin typeface="Times New Roman" pitchFamily="18" charset="0"/>
                  <a:cs typeface="Times New Roman" pitchFamily="18" charset="0"/>
                </a:rPr>
                <a:t>Наша группа в ВК: </a:t>
              </a:r>
              <a:br>
                <a:rPr lang="ru-RU" sz="32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hlinkClick r:id="rId4"/>
                </a:rPr>
                <a:t>vk.com/</a:t>
              </a:r>
              <a:r>
                <a:rPr lang="en-US" sz="4400" b="1" dirty="0" err="1" smtClean="0">
                  <a:latin typeface="Times New Roman" pitchFamily="18" charset="0"/>
                  <a:cs typeface="Times New Roman" pitchFamily="18" charset="0"/>
                  <a:hlinkClick r:id="rId4"/>
                </a:rPr>
                <a:t>umcperm</a:t>
              </a:r>
              <a:endParaRPr lang="ru-RU" sz="3200" b="1" dirty="0">
                <a:latin typeface="Times New Roman" pitchFamily="18" charset="0"/>
                <a:cs typeface="Times New Roman" pitchFamily="18" charset="0"/>
              </a:endParaRPr>
            </a:p>
          </p:txBody>
        </p:sp>
        <p:pic>
          <p:nvPicPr>
            <p:cNvPr id="9" name="Рисунок 8" descr="QR-код группы в ВК.jpg"/>
            <p:cNvPicPr>
              <a:picLocks noChangeAspect="1"/>
            </p:cNvPicPr>
            <p:nvPr/>
          </p:nvPicPr>
          <p:blipFill>
            <a:blip r:embed="rId5" cstate="print"/>
            <a:stretch>
              <a:fillRect/>
            </a:stretch>
          </p:blipFill>
          <p:spPr>
            <a:xfrm>
              <a:off x="6012160" y="1772816"/>
              <a:ext cx="2376264" cy="2376264"/>
            </a:xfrm>
            <a:prstGeom prst="rect">
              <a:avLst/>
            </a:prstGeom>
          </p:spPr>
        </p:pic>
        <p:sp>
          <p:nvSpPr>
            <p:cNvPr id="10" name="TextBox 9"/>
            <p:cNvSpPr txBox="1"/>
            <p:nvPr/>
          </p:nvSpPr>
          <p:spPr>
            <a:xfrm>
              <a:off x="5868144" y="4941168"/>
              <a:ext cx="2935419" cy="1200329"/>
            </a:xfrm>
            <a:prstGeom prst="rect">
              <a:avLst/>
            </a:prstGeom>
            <a:noFill/>
          </p:spPr>
          <p:txBody>
            <a:bodyPr wrap="none" rtlCol="0">
              <a:spAutoFit/>
            </a:bodyPr>
            <a:lstStyle/>
            <a:p>
              <a:r>
                <a:rPr lang="ru-RU" sz="3200" b="1" dirty="0" smtClean="0">
                  <a:latin typeface="Times New Roman" pitchFamily="18" charset="0"/>
                  <a:cs typeface="Times New Roman" pitchFamily="18" charset="0"/>
                </a:rPr>
                <a:t>Наш сайт: </a:t>
              </a:r>
              <a:br>
                <a:rPr lang="ru-RU" sz="32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umcperm.ru</a:t>
              </a:r>
              <a:endParaRPr lang="ru-RU" sz="3200" b="1" dirty="0">
                <a:latin typeface="Times New Roman" pitchFamily="18" charset="0"/>
                <a:cs typeface="Times New Roman" pitchFamily="18" charset="0"/>
              </a:endParaRPr>
            </a:p>
          </p:txBody>
        </p:sp>
        <p:sp>
          <p:nvSpPr>
            <p:cNvPr id="11" name="TextBox 10"/>
            <p:cNvSpPr txBox="1"/>
            <p:nvPr/>
          </p:nvSpPr>
          <p:spPr>
            <a:xfrm>
              <a:off x="0" y="5226784"/>
              <a:ext cx="5684057" cy="1631216"/>
            </a:xfrm>
            <a:prstGeom prst="rect">
              <a:avLst/>
            </a:prstGeom>
            <a:noFill/>
          </p:spPr>
          <p:txBody>
            <a:bodyPr wrap="none" rtlCol="0">
              <a:spAutoFit/>
            </a:bodyPr>
            <a:lstStyle/>
            <a:p>
              <a:r>
                <a:rPr lang="ru-RU" sz="2800" b="1" dirty="0" smtClean="0">
                  <a:latin typeface="Times New Roman" pitchFamily="18" charset="0"/>
                  <a:cs typeface="Times New Roman" pitchFamily="18" charset="0"/>
                </a:rPr>
                <a:t>Контактные телефоны:</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Организация обучения +7 (342) 236-34-93</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Заключение договора +7 (342) 236-18-74</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Проживание +7 (342) 236-05-65</a:t>
              </a:r>
              <a:endParaRPr lang="ru-RU" sz="2400" dirty="0">
                <a:latin typeface="Times New Roman" pitchFamily="18" charset="0"/>
                <a:cs typeface="Times New Roman"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130425"/>
            <a:ext cx="8501122" cy="1470025"/>
          </a:xfrm>
        </p:spPr>
        <p:txBody>
          <a:bodyPr>
            <a:normAutofit fontScale="90000"/>
          </a:bodyPr>
          <a:lstStyle/>
          <a:p>
            <a:pPr algn="ctr"/>
            <a:r>
              <a:rPr lang="ru-RU" b="1" dirty="0" smtClean="0">
                <a:solidFill>
                  <a:srgbClr val="FF0000"/>
                </a:solidFill>
                <a:latin typeface="Times New Roman" pitchFamily="18" charset="0"/>
                <a:cs typeface="Times New Roman" pitchFamily="18" charset="0"/>
              </a:rPr>
              <a:t>Организационно-правовые основы оказания первой помощи</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412776"/>
            <a:ext cx="8215370" cy="5040560"/>
          </a:xfrm>
        </p:spPr>
        <p:txBody>
          <a:bodyPr>
            <a:normAutofit fontScale="92500" lnSpcReduction="10000"/>
          </a:bodyPr>
          <a:lstStyle/>
          <a:p>
            <a:pPr algn="just"/>
            <a:r>
              <a:rPr lang="ru-RU" sz="2600" b="1" dirty="0" smtClean="0">
                <a:latin typeface="Times New Roman" pitchFamily="18" charset="0"/>
                <a:cs typeface="Times New Roman" pitchFamily="18" charset="0"/>
              </a:rPr>
              <a:t>«Трудовой кодекс Российской Федерации» от 30.12.2001 № 197-ФЗ (ред. от </a:t>
            </a:r>
            <a:r>
              <a:rPr lang="ru-RU" sz="2400" b="1" dirty="0" smtClean="0">
                <a:latin typeface="Times New Roman" pitchFamily="18" charset="0"/>
                <a:cs typeface="Times New Roman" pitchFamily="18" charset="0"/>
              </a:rPr>
              <a:t>25.02.2022</a:t>
            </a:r>
            <a:r>
              <a:rPr lang="ru-RU" sz="2600" b="1" dirty="0" smtClean="0">
                <a:latin typeface="Times New Roman" pitchFamily="18" charset="0"/>
                <a:cs typeface="Times New Roman" pitchFamily="18" charset="0"/>
              </a:rPr>
              <a:t>) (с </a:t>
            </a:r>
            <a:r>
              <a:rPr lang="ru-RU" sz="2600" b="1" dirty="0" err="1" smtClean="0">
                <a:latin typeface="Times New Roman" pitchFamily="18" charset="0"/>
                <a:cs typeface="Times New Roman" pitchFamily="18" charset="0"/>
              </a:rPr>
              <a:t>изм</a:t>
            </a:r>
            <a:r>
              <a:rPr lang="ru-RU" sz="2600" b="1" dirty="0" smtClean="0">
                <a:latin typeface="Times New Roman" pitchFamily="18" charset="0"/>
                <a:cs typeface="Times New Roman" pitchFamily="18" charset="0"/>
              </a:rPr>
              <a:t>. и доп., вступ. в силу с 01.03.2022)</a:t>
            </a:r>
          </a:p>
          <a:p>
            <a:pPr>
              <a:buNone/>
            </a:pPr>
            <a:r>
              <a:rPr lang="ru-RU" sz="1900" b="1" dirty="0" smtClean="0">
                <a:solidFill>
                  <a:srgbClr val="0070C0"/>
                </a:solidFill>
                <a:latin typeface="Times New Roman" pitchFamily="18" charset="0"/>
                <a:cs typeface="Times New Roman" pitchFamily="18" charset="0"/>
              </a:rPr>
              <a:t>Статья 214. </a:t>
            </a:r>
            <a:r>
              <a:rPr lang="ru-RU" sz="1900" b="1" dirty="0" smtClean="0">
                <a:latin typeface="Times New Roman" pitchFamily="18" charset="0"/>
                <a:cs typeface="Times New Roman" pitchFamily="18" charset="0"/>
              </a:rPr>
              <a:t>Обязанности работодателя в </a:t>
            </a:r>
            <a:r>
              <a:rPr lang="ru-RU" sz="1900" b="1" dirty="0" err="1" smtClean="0">
                <a:latin typeface="Times New Roman" pitchFamily="18" charset="0"/>
                <a:cs typeface="Times New Roman" pitchFamily="18" charset="0"/>
              </a:rPr>
              <a:t>областии</a:t>
            </a:r>
            <a:r>
              <a:rPr lang="ru-RU" sz="1900" b="1" dirty="0" smtClean="0">
                <a:latin typeface="Times New Roman" pitchFamily="18" charset="0"/>
                <a:cs typeface="Times New Roman" pitchFamily="18" charset="0"/>
              </a:rPr>
              <a:t> охраны труда</a:t>
            </a:r>
            <a:endParaRPr lang="ru-RU" sz="1900" dirty="0" smtClean="0">
              <a:latin typeface="Times New Roman" pitchFamily="18" charset="0"/>
              <a:cs typeface="Times New Roman" pitchFamily="18" charset="0"/>
            </a:endParaRPr>
          </a:p>
          <a:p>
            <a:pPr>
              <a:buNone/>
            </a:pPr>
            <a:r>
              <a:rPr lang="ru-RU" sz="1900" dirty="0" smtClean="0">
                <a:latin typeface="Times New Roman" pitchFamily="18" charset="0"/>
                <a:cs typeface="Times New Roman" pitchFamily="18" charset="0"/>
              </a:rPr>
              <a:t>Обязанности по обеспечению безопасных условий и охраны труда возлагаются на работодателя.</a:t>
            </a:r>
          </a:p>
          <a:p>
            <a:pPr algn="just">
              <a:buNone/>
            </a:pPr>
            <a:r>
              <a:rPr lang="ru-RU" sz="1900" b="1" dirty="0" smtClean="0">
                <a:latin typeface="Times New Roman" pitchFamily="18" charset="0"/>
                <a:cs typeface="Times New Roman" pitchFamily="18" charset="0"/>
              </a:rPr>
              <a:t>Работодатель обязан обеспечить: …</a:t>
            </a:r>
          </a:p>
          <a:p>
            <a:pPr algn="just">
              <a:buNone/>
            </a:pPr>
            <a:r>
              <a:rPr lang="ru-RU" sz="1900" b="1" dirty="0" smtClean="0">
                <a:latin typeface="Times New Roman" pitchFamily="18" charset="0"/>
                <a:cs typeface="Times New Roman" pitchFamily="18" charset="0"/>
              </a:rPr>
              <a:t>       - обучение безопасным методам и приемам выполнения работ и </a:t>
            </a:r>
            <a:r>
              <a:rPr lang="ru-RU" sz="1900" b="1" u="sng" dirty="0" smtClean="0">
                <a:solidFill>
                  <a:srgbClr val="FF0000"/>
                </a:solidFill>
                <a:latin typeface="Times New Roman" pitchFamily="18" charset="0"/>
                <a:cs typeface="Times New Roman" pitchFamily="18" charset="0"/>
              </a:rPr>
              <a:t>оказанию первой помощи пострадавшим на производстве</a:t>
            </a:r>
            <a:r>
              <a:rPr lang="ru-RU" sz="1900" b="1" dirty="0" smtClean="0">
                <a:solidFill>
                  <a:srgbClr val="FF0000"/>
                </a:solidFill>
                <a:latin typeface="Times New Roman" pitchFamily="18" charset="0"/>
                <a:cs typeface="Times New Roman" pitchFamily="18" charset="0"/>
              </a:rPr>
              <a:t>, </a:t>
            </a:r>
            <a:r>
              <a:rPr lang="ru-RU" sz="1900" b="1" dirty="0" smtClean="0">
                <a:latin typeface="Times New Roman" pitchFamily="18" charset="0"/>
                <a:cs typeface="Times New Roman" pitchFamily="18" charset="0"/>
              </a:rPr>
              <a:t>проведение инструктажа по охране труда, стажировки на рабочем месте и проверки знания требований охраны труда; …</a:t>
            </a:r>
          </a:p>
          <a:p>
            <a:pPr algn="just">
              <a:buNone/>
            </a:pPr>
            <a:r>
              <a:rPr lang="ru-RU" sz="1900" b="1" dirty="0" smtClean="0">
                <a:solidFill>
                  <a:srgbClr val="0070C0"/>
                </a:solidFill>
                <a:latin typeface="Times New Roman" pitchFamily="18" charset="0"/>
                <a:cs typeface="Times New Roman" pitchFamily="18" charset="0"/>
              </a:rPr>
              <a:t>Статья 215. </a:t>
            </a:r>
            <a:r>
              <a:rPr lang="ru-RU" sz="1900" b="1" dirty="0" smtClean="0">
                <a:latin typeface="Times New Roman" pitchFamily="18" charset="0"/>
                <a:cs typeface="Times New Roman" pitchFamily="18" charset="0"/>
              </a:rPr>
              <a:t>Обязанности работника в области охраны труда</a:t>
            </a:r>
            <a:endParaRPr lang="ru-RU" sz="1900" dirty="0" smtClean="0">
              <a:latin typeface="Times New Roman" pitchFamily="18" charset="0"/>
              <a:cs typeface="Times New Roman" pitchFamily="18" charset="0"/>
            </a:endParaRPr>
          </a:p>
          <a:p>
            <a:pPr algn="just">
              <a:buNone/>
            </a:pPr>
            <a:r>
              <a:rPr lang="ru-RU" sz="1900" b="1" dirty="0" smtClean="0">
                <a:latin typeface="Times New Roman" pitchFamily="18" charset="0"/>
                <a:cs typeface="Times New Roman" pitchFamily="18" charset="0"/>
              </a:rPr>
              <a:t>Работник обязан: …</a:t>
            </a:r>
          </a:p>
          <a:p>
            <a:pPr algn="just">
              <a:buNone/>
            </a:pPr>
            <a:r>
              <a:rPr lang="ru-RU" sz="1900" b="1" dirty="0" smtClean="0">
                <a:latin typeface="Times New Roman" pitchFamily="18" charset="0"/>
                <a:cs typeface="Times New Roman" pitchFamily="18" charset="0"/>
              </a:rPr>
              <a:t>       - проходить обучение безопасным методам и приемам выполнения работ и </a:t>
            </a:r>
            <a:r>
              <a:rPr lang="ru-RU" sz="1900" b="1" u="sng" dirty="0" smtClean="0">
                <a:solidFill>
                  <a:srgbClr val="FF0000"/>
                </a:solidFill>
                <a:latin typeface="Times New Roman" pitchFamily="18" charset="0"/>
                <a:cs typeface="Times New Roman" pitchFamily="18" charset="0"/>
              </a:rPr>
              <a:t>оказанию первой помощи пострадавшим на производстве</a:t>
            </a:r>
            <a:r>
              <a:rPr lang="ru-RU" sz="1900" b="1" dirty="0" smtClean="0">
                <a:latin typeface="Times New Roman" pitchFamily="18" charset="0"/>
                <a:cs typeface="Times New Roman" pitchFamily="18" charset="0"/>
              </a:rPr>
              <a:t>, инструктаж по охране труда, стажировку на рабочем месте, проверку знаний требований охраны труда;…</a:t>
            </a:r>
            <a:endParaRPr lang="ru-RU" sz="1900" dirty="0" smtClean="0">
              <a:latin typeface="Times New Roman" pitchFamily="18" charset="0"/>
              <a:cs typeface="Times New Roman" pitchFamily="18" charset="0"/>
            </a:endParaRPr>
          </a:p>
          <a:p>
            <a:pPr>
              <a:buNone/>
            </a:pPr>
            <a:endParaRPr lang="ru-RU" sz="1900" b="1"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ctr">
              <a:buNone/>
            </a:pPr>
            <a:endParaRPr lang="ru-RU" b="1" dirty="0"/>
          </a:p>
        </p:txBody>
      </p:sp>
      <p:sp>
        <p:nvSpPr>
          <p:cNvPr id="2" name="Заголовок 1"/>
          <p:cNvSpPr>
            <a:spLocks noGrp="1"/>
          </p:cNvSpPr>
          <p:nvPr>
            <p:ph type="title"/>
          </p:nvPr>
        </p:nvSpPr>
        <p:spPr/>
        <p:txBody>
          <a:bodyPr>
            <a:noAutofit/>
          </a:bodyPr>
          <a:lstStyle/>
          <a:p>
            <a:pPr algn="ctr"/>
            <a:r>
              <a:rPr lang="ru-RU" sz="3600" b="1" dirty="0" smtClean="0">
                <a:solidFill>
                  <a:srgbClr val="FF0000"/>
                </a:solidFill>
                <a:latin typeface="Times New Roman" pitchFamily="18" charset="0"/>
                <a:cs typeface="Times New Roman" pitchFamily="18" charset="0"/>
              </a:rPr>
              <a:t>Федеральное законодательство</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и первая помощь</a:t>
            </a:r>
            <a:endParaRPr lang="ru-RU"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fontScale="70000" lnSpcReduction="20000"/>
          </a:bodyPr>
          <a:lstStyle/>
          <a:p>
            <a:pPr algn="just"/>
            <a:r>
              <a:rPr lang="ru-RU" sz="2400" b="1" dirty="0" smtClean="0">
                <a:latin typeface="Times New Roman" pitchFamily="18" charset="0"/>
                <a:cs typeface="Times New Roman" pitchFamily="18" charset="0"/>
              </a:rPr>
              <a:t>Федеральный закон «Об основах охраны здоровья граждан в Российской Федерации» от 21.11.2011 № 323-ФЗ </a:t>
            </a:r>
          </a:p>
          <a:p>
            <a:pPr algn="just">
              <a:buNone/>
            </a:pPr>
            <a:endParaRPr lang="ru-RU" sz="2400" b="1" dirty="0" smtClean="0">
              <a:solidFill>
                <a:srgbClr val="0070C0"/>
              </a:solidFill>
              <a:latin typeface="Times New Roman" pitchFamily="18" charset="0"/>
              <a:cs typeface="Times New Roman" pitchFamily="18" charset="0"/>
            </a:endParaRPr>
          </a:p>
          <a:p>
            <a:pPr algn="just">
              <a:buNone/>
            </a:pPr>
            <a:r>
              <a:rPr lang="ru-RU" sz="2400" b="1" dirty="0" smtClean="0">
                <a:solidFill>
                  <a:srgbClr val="0070C0"/>
                </a:solidFill>
                <a:latin typeface="Times New Roman" pitchFamily="18" charset="0"/>
                <a:cs typeface="Times New Roman" pitchFamily="18" charset="0"/>
              </a:rPr>
              <a:t>Статья 31</a:t>
            </a:r>
          </a:p>
          <a:p>
            <a:pPr indent="20638" algn="just">
              <a:buNone/>
            </a:pPr>
            <a:r>
              <a:rPr lang="ru-RU" sz="2600" dirty="0" smtClean="0">
                <a:latin typeface="Times New Roman" pitchFamily="18" charset="0"/>
                <a:cs typeface="Times New Roman" pitchFamily="18" charset="0"/>
              </a:rPr>
              <a:t>1. Первая помощь до оказания медицинской помощи оказывается гражданам при несчастных случаях, травмах, отравлениях и других состояниях и заболеваниях, угрожающих их жизни и здоровью, </a:t>
            </a:r>
            <a:r>
              <a:rPr lang="ru-RU" sz="2600" b="1" dirty="0" smtClean="0">
                <a:solidFill>
                  <a:srgbClr val="FF0000"/>
                </a:solidFill>
                <a:latin typeface="Times New Roman" pitchFamily="18" charset="0"/>
                <a:cs typeface="Times New Roman" pitchFamily="18" charset="0"/>
              </a:rPr>
              <a:t>лицами, обязанными оказывать первую помощь</a:t>
            </a:r>
            <a:r>
              <a:rPr lang="ru-RU" sz="2600" dirty="0" smtClean="0">
                <a:latin typeface="Times New Roman" pitchFamily="18" charset="0"/>
                <a:cs typeface="Times New Roman" pitchFamily="18" charset="0"/>
              </a:rPr>
              <a:t> в соответствии с федеральным </a:t>
            </a:r>
            <a:r>
              <a:rPr lang="ru-RU" sz="2600" dirty="0" smtClean="0">
                <a:latin typeface="Times New Roman" pitchFamily="18" charset="0"/>
                <a:cs typeface="Times New Roman" pitchFamily="18" charset="0"/>
                <a:hlinkClick r:id="rId2"/>
              </a:rPr>
              <a:t>законом</a:t>
            </a:r>
            <a:r>
              <a:rPr lang="ru-RU" sz="2600" dirty="0" smtClean="0">
                <a:latin typeface="Times New Roman" pitchFamily="18" charset="0"/>
                <a:cs typeface="Times New Roman" pitchFamily="18" charset="0"/>
              </a:rPr>
              <a:t> или со специальным правилом и имеющими соответствующую подготовку, в том числе сотрудниками органов внутренних дел Российской Федерации, сотрудниками, военнослужащими и работниками Государственной противопожарной службы, спасателями аварийно-спасательных формирований и аварийно-спасательных служб.</a:t>
            </a:r>
          </a:p>
          <a:p>
            <a:pPr indent="20638" algn="just">
              <a:buNone/>
            </a:pPr>
            <a:r>
              <a:rPr lang="ru-RU" sz="2600" dirty="0" smtClean="0">
                <a:latin typeface="Times New Roman" pitchFamily="18" charset="0"/>
                <a:cs typeface="Times New Roman" pitchFamily="18" charset="0"/>
              </a:rPr>
              <a:t>2. </a:t>
            </a:r>
            <a:r>
              <a:rPr lang="ru-RU" sz="2600" dirty="0" smtClean="0">
                <a:solidFill>
                  <a:srgbClr val="7030A0"/>
                </a:solidFill>
                <a:latin typeface="Times New Roman" pitchFamily="18" charset="0"/>
                <a:cs typeface="Times New Roman" pitchFamily="18" charset="0"/>
                <a:hlinkClick r:id="rId3"/>
              </a:rPr>
              <a:t>Перечень</a:t>
            </a:r>
            <a:r>
              <a:rPr lang="ru-RU" sz="2600" dirty="0" smtClean="0">
                <a:latin typeface="Times New Roman" pitchFamily="18" charset="0"/>
                <a:cs typeface="Times New Roman" pitchFamily="18" charset="0"/>
              </a:rPr>
              <a:t> состояний, при которых оказывается первая помощь, и </a:t>
            </a:r>
            <a:r>
              <a:rPr lang="ru-RU" sz="2600" dirty="0" smtClean="0">
                <a:latin typeface="Times New Roman" pitchFamily="18" charset="0"/>
                <a:cs typeface="Times New Roman" pitchFamily="18" charset="0"/>
                <a:hlinkClick r:id="rId4"/>
              </a:rPr>
              <a:t>перечень</a:t>
            </a:r>
            <a:r>
              <a:rPr lang="ru-RU" sz="2600" dirty="0" smtClean="0">
                <a:latin typeface="Times New Roman" pitchFamily="18" charset="0"/>
                <a:cs typeface="Times New Roman" pitchFamily="18" charset="0"/>
              </a:rPr>
              <a:t> мероприятий по оказанию первой помощи утверждаются уполномоченным федеральным органом исполнительной власти. </a:t>
            </a:r>
          </a:p>
          <a:p>
            <a:pPr indent="20638" algn="just">
              <a:buNone/>
            </a:pPr>
            <a:r>
              <a:rPr lang="ru-RU" sz="2600" dirty="0" smtClean="0">
                <a:latin typeface="Times New Roman" pitchFamily="18" charset="0"/>
                <a:cs typeface="Times New Roman" pitchFamily="18" charset="0"/>
              </a:rPr>
              <a:t>3. Примерные </a:t>
            </a:r>
            <a:r>
              <a:rPr lang="ru-RU" sz="2600" dirty="0" smtClean="0">
                <a:latin typeface="Times New Roman" pitchFamily="18" charset="0"/>
                <a:cs typeface="Times New Roman" pitchFamily="18" charset="0"/>
                <a:hlinkClick r:id="rId2"/>
              </a:rPr>
              <a:t>программы</a:t>
            </a:r>
            <a:r>
              <a:rPr lang="ru-RU" sz="2600" dirty="0" smtClean="0">
                <a:latin typeface="Times New Roman" pitchFamily="18" charset="0"/>
                <a:cs typeface="Times New Roman" pitchFamily="18" charset="0"/>
              </a:rPr>
              <a:t> учебного курса, предмета и дисциплины по оказанию первой помощи разрабатываются уполномоченным федеральным органом исполнительной власти и утверждаются в порядке, установленном законодательством Российской Федерации. </a:t>
            </a:r>
          </a:p>
          <a:p>
            <a:pPr indent="20638" algn="just">
              <a:buNone/>
            </a:pPr>
            <a:r>
              <a:rPr lang="ru-RU" sz="2600" dirty="0" smtClean="0">
                <a:latin typeface="Times New Roman" pitchFamily="18" charset="0"/>
                <a:cs typeface="Times New Roman" pitchFamily="18" charset="0"/>
              </a:rPr>
              <a:t>4. Водители транспортных средств и </a:t>
            </a:r>
            <a:r>
              <a:rPr lang="ru-RU" sz="2600" b="1" dirty="0" smtClean="0">
                <a:solidFill>
                  <a:srgbClr val="FF0000"/>
                </a:solidFill>
                <a:latin typeface="Times New Roman" pitchFamily="18" charset="0"/>
                <a:cs typeface="Times New Roman" pitchFamily="18" charset="0"/>
              </a:rPr>
              <a:t>другие лица вправе оказывать первую </a:t>
            </a:r>
            <a:r>
              <a:rPr lang="ru-RU" sz="2600" dirty="0" smtClean="0">
                <a:latin typeface="Times New Roman" pitchFamily="18" charset="0"/>
                <a:cs typeface="Times New Roman" pitchFamily="18" charset="0"/>
              </a:rPr>
              <a:t>помощь при наличии соответствующей подготовки и (или) навыков. </a:t>
            </a:r>
          </a:p>
          <a:p>
            <a:pPr algn="just"/>
            <a:endParaRPr lang="ru-RU" sz="24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628800"/>
            <a:ext cx="8496944" cy="4768865"/>
          </a:xfrm>
        </p:spPr>
        <p:txBody>
          <a:bodyPr>
            <a:normAutofit fontScale="92500" lnSpcReduction="20000"/>
          </a:bodyPr>
          <a:lstStyle/>
          <a:p>
            <a:pPr algn="just"/>
            <a:r>
              <a:rPr lang="ru-RU" dirty="0" smtClean="0">
                <a:latin typeface="Times New Roman" pitchFamily="18" charset="0"/>
                <a:cs typeface="Times New Roman" pitchFamily="18" charset="0"/>
              </a:rPr>
              <a:t>«О милиции» от 18.04.1991 № 1026-1</a:t>
            </a:r>
          </a:p>
          <a:p>
            <a:pPr algn="just"/>
            <a:r>
              <a:rPr lang="ru-RU" dirty="0" smtClean="0">
                <a:latin typeface="Times New Roman" pitchFamily="18" charset="0"/>
                <a:cs typeface="Times New Roman" pitchFamily="18" charset="0"/>
              </a:rPr>
              <a:t>«О частной детективной и охранной деятельности в Российской Федерации от 11.03.1992  № 2487-1</a:t>
            </a:r>
          </a:p>
          <a:p>
            <a:pPr algn="just"/>
            <a:r>
              <a:rPr lang="ru-RU" dirty="0" smtClean="0">
                <a:latin typeface="Times New Roman" pitchFamily="18" charset="0"/>
                <a:cs typeface="Times New Roman" pitchFamily="18" charset="0"/>
              </a:rPr>
              <a:t>«Об учреждениях и организациях, исполняющих уголовные наказания в виде лишения свободы» от 21.07.1993 № 5473-1</a:t>
            </a:r>
          </a:p>
          <a:p>
            <a:pPr algn="just"/>
            <a:r>
              <a:rPr lang="ru-RU" dirty="0" smtClean="0">
                <a:latin typeface="Times New Roman" pitchFamily="18" charset="0"/>
                <a:cs typeface="Times New Roman" pitchFamily="18" charset="0"/>
              </a:rPr>
              <a:t>«О пожарной безопасности» от 21.12.1994 № 69-ФЗ</a:t>
            </a:r>
          </a:p>
          <a:p>
            <a:pPr algn="just"/>
            <a:r>
              <a:rPr lang="ru-RU" dirty="0" smtClean="0">
                <a:latin typeface="Times New Roman" pitchFamily="18" charset="0"/>
                <a:cs typeface="Times New Roman" pitchFamily="18" charset="0"/>
              </a:rPr>
              <a:t>«Об АСС и статусе спасателей» от 22.08.1995 №151-ФЗ</a:t>
            </a:r>
          </a:p>
          <a:p>
            <a:pPr algn="just"/>
            <a:r>
              <a:rPr lang="ru-RU" dirty="0" smtClean="0">
                <a:latin typeface="Times New Roman" pitchFamily="18" charset="0"/>
                <a:cs typeface="Times New Roman" pitchFamily="18" charset="0"/>
              </a:rPr>
              <a:t>«О внутренних войсках МВД Российской Федерации» от 06.02.1997 № 27-ФЗ</a:t>
            </a:r>
          </a:p>
          <a:p>
            <a:pPr algn="just"/>
            <a:r>
              <a:rPr lang="ru-RU" dirty="0" smtClean="0">
                <a:latin typeface="Times New Roman" pitchFamily="18" charset="0"/>
                <a:cs typeface="Times New Roman" pitchFamily="18" charset="0"/>
              </a:rPr>
              <a:t>«О судебных приставах» от 21.07.1997 № 118-ФЗ</a:t>
            </a:r>
          </a:p>
          <a:p>
            <a:pPr algn="just"/>
            <a:r>
              <a:rPr lang="ru-RU" dirty="0" smtClean="0">
                <a:latin typeface="Times New Roman" pitchFamily="18" charset="0"/>
                <a:cs typeface="Times New Roman" pitchFamily="18" charset="0"/>
              </a:rPr>
              <a:t>«О гражданской обороне» от12.02.1998 № 28-ФЗ</a:t>
            </a:r>
          </a:p>
          <a:p>
            <a:pPr algn="just"/>
            <a:r>
              <a:rPr lang="ru-RU" dirty="0" smtClean="0">
                <a:latin typeface="Times New Roman" pitchFamily="18" charset="0"/>
                <a:cs typeface="Times New Roman" pitchFamily="18" charset="0"/>
              </a:rPr>
              <a:t>«О ведомственной охране» 14.04.1999 № 77-ФЗ</a:t>
            </a:r>
          </a:p>
          <a:p>
            <a:endParaRPr lang="ru-RU" dirty="0" smtClean="0"/>
          </a:p>
          <a:p>
            <a:endParaRPr lang="ru-RU" dirty="0" smtClean="0"/>
          </a:p>
          <a:p>
            <a:endParaRPr lang="ru-RU" dirty="0" smtClean="0"/>
          </a:p>
          <a:p>
            <a:endParaRPr lang="ru-RU" dirty="0"/>
          </a:p>
        </p:txBody>
      </p:sp>
      <p:sp>
        <p:nvSpPr>
          <p:cNvPr id="2" name="Заголовок 1"/>
          <p:cNvSpPr>
            <a:spLocks noGrp="1"/>
          </p:cNvSpPr>
          <p:nvPr>
            <p:ph type="title"/>
          </p:nvPr>
        </p:nvSpPr>
        <p:spPr>
          <a:xfrm>
            <a:off x="357158" y="274638"/>
            <a:ext cx="8429684" cy="1143000"/>
          </a:xfrm>
        </p:spPr>
        <p:txBody>
          <a:bodyPr>
            <a:normAutofit fontScale="90000"/>
          </a:bodyPr>
          <a:lstStyle/>
          <a:p>
            <a:pPr algn="ctr"/>
            <a:r>
              <a:rPr lang="ru-RU" sz="2700" b="1" dirty="0" smtClean="0">
                <a:solidFill>
                  <a:srgbClr val="FF0000"/>
                </a:solidFill>
                <a:latin typeface="Times New Roman" pitchFamily="18" charset="0"/>
                <a:cs typeface="Times New Roman" pitchFamily="18" charset="0"/>
              </a:rPr>
              <a:t>Федеральное законодательство и первая помощь</a:t>
            </a:r>
            <a:br>
              <a:rPr lang="ru-RU" sz="2700" b="1" dirty="0" smtClean="0">
                <a:solidFill>
                  <a:srgbClr val="FF0000"/>
                </a:solidFill>
                <a:latin typeface="Times New Roman" pitchFamily="18" charset="0"/>
                <a:cs typeface="Times New Roman" pitchFamily="18" charset="0"/>
              </a:rPr>
            </a:br>
            <a:r>
              <a:rPr lang="ru-RU" b="1" dirty="0" smtClean="0">
                <a:latin typeface="Times New Roman" pitchFamily="18" charset="0"/>
                <a:cs typeface="Times New Roman" pitchFamily="18" charset="0"/>
              </a:rPr>
              <a:t>Участники оказания первой помощи</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428868"/>
            <a:ext cx="8229600" cy="3697295"/>
          </a:xfrm>
        </p:spPr>
        <p:txBody>
          <a:bodyPr/>
          <a:lstStyle/>
          <a:p>
            <a:r>
              <a:rPr lang="ru-RU" dirty="0" smtClean="0">
                <a:latin typeface="Times New Roman" pitchFamily="18" charset="0"/>
                <a:cs typeface="Times New Roman" pitchFamily="18" charset="0"/>
              </a:rPr>
              <a:t>«О защите населений и территорий от ЧС природного и техногенного характера» от 21.12.1994 № 68-ФЗ</a:t>
            </a:r>
          </a:p>
          <a:p>
            <a:r>
              <a:rPr lang="ru-RU" dirty="0" smtClean="0">
                <a:latin typeface="Times New Roman" pitchFamily="18" charset="0"/>
                <a:cs typeface="Times New Roman" pitchFamily="18" charset="0"/>
              </a:rPr>
              <a:t>«О безопасности дорожного движения» от 10.12.1995 № 196-ФЗ</a:t>
            </a:r>
          </a:p>
          <a:p>
            <a:r>
              <a:rPr lang="ru-RU" dirty="0" smtClean="0">
                <a:latin typeface="Times New Roman" pitchFamily="18" charset="0"/>
                <a:cs typeface="Times New Roman" pitchFamily="18" charset="0"/>
              </a:rPr>
              <a:t>Правила дорожного движения</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214282" y="274638"/>
            <a:ext cx="8786874" cy="1511288"/>
          </a:xfrm>
        </p:spPr>
        <p:txBody>
          <a:bodyPr>
            <a:normAutofit fontScale="90000"/>
          </a:bodyPr>
          <a:lstStyle/>
          <a:p>
            <a:pPr algn="ctr"/>
            <a:r>
              <a:rPr lang="ru-RU" sz="2200" b="1" dirty="0" smtClean="0">
                <a:solidFill>
                  <a:srgbClr val="FF0000"/>
                </a:solidFill>
              </a:rPr>
              <a:t/>
            </a:r>
            <a:br>
              <a:rPr lang="ru-RU" sz="2200" b="1" dirty="0" smtClean="0">
                <a:solidFill>
                  <a:srgbClr val="FF0000"/>
                </a:solidFill>
              </a:rPr>
            </a:br>
            <a:r>
              <a:rPr lang="ru-RU" sz="2700" b="1" dirty="0" smtClean="0">
                <a:solidFill>
                  <a:srgbClr val="FF0000"/>
                </a:solidFill>
                <a:latin typeface="Times New Roman" pitchFamily="18" charset="0"/>
                <a:cs typeface="Times New Roman" pitchFamily="18" charset="0"/>
              </a:rPr>
              <a:t>Федеральное законодательство и первая помощь</a:t>
            </a:r>
            <a:r>
              <a:rPr lang="ru-RU" sz="2200" b="1" dirty="0" smtClean="0">
                <a:solidFill>
                  <a:srgbClr val="FF0000"/>
                </a:solidFill>
                <a:latin typeface="Times New Roman" pitchFamily="18" charset="0"/>
                <a:cs typeface="Times New Roman" pitchFamily="18" charset="0"/>
              </a:rPr>
              <a:t/>
            </a:r>
            <a:br>
              <a:rPr lang="ru-RU" sz="2200" b="1" dirty="0" smtClean="0">
                <a:solidFill>
                  <a:srgbClr val="FF0000"/>
                </a:solidFill>
                <a:latin typeface="Times New Roman" pitchFamily="18" charset="0"/>
                <a:cs typeface="Times New Roman" pitchFamily="18" charset="0"/>
              </a:rPr>
            </a:br>
            <a:r>
              <a:rPr lang="ru-RU" b="1" dirty="0" smtClean="0">
                <a:latin typeface="Times New Roman" pitchFamily="18" charset="0"/>
                <a:cs typeface="Times New Roman" pitchFamily="18" charset="0"/>
              </a:rPr>
              <a:t>Участники оказания первой помощи</a:t>
            </a:r>
            <a:br>
              <a:rPr lang="ru-RU" b="1" dirty="0" smtClean="0">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население</a:t>
            </a: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6186" y="708133"/>
            <a:ext cx="8507288" cy="5597814"/>
          </a:xfrm>
        </p:spPr>
        <p:txBody>
          <a:bodyPr>
            <a:normAutofit fontScale="70000" lnSpcReduction="20000"/>
          </a:bodyPr>
          <a:lstStyle/>
          <a:p>
            <a:pPr algn="just"/>
            <a:r>
              <a:rPr lang="ru-RU" b="1" dirty="0" smtClean="0">
                <a:latin typeface="Times New Roman" pitchFamily="18" charset="0"/>
                <a:cs typeface="Times New Roman" pitchFamily="18" charset="0"/>
              </a:rPr>
              <a:t>Приказ Министерства образования и науки Российской Федерации </a:t>
            </a:r>
            <a:r>
              <a:rPr lang="ru-RU" dirty="0" smtClean="0">
                <a:latin typeface="Times New Roman" pitchFamily="18" charset="0"/>
                <a:cs typeface="Times New Roman" pitchFamily="18" charset="0"/>
              </a:rPr>
              <a:t>«Об утверждении примерных </a:t>
            </a:r>
            <a:r>
              <a:rPr lang="ru-RU" b="1" dirty="0" smtClean="0">
                <a:latin typeface="Times New Roman" pitchFamily="18" charset="0"/>
                <a:cs typeface="Times New Roman" pitchFamily="18" charset="0"/>
              </a:rPr>
              <a:t>программ подготовки водителей</a:t>
            </a:r>
            <a:r>
              <a:rPr lang="ru-RU" dirty="0" smtClean="0">
                <a:latin typeface="Times New Roman" pitchFamily="18" charset="0"/>
                <a:cs typeface="Times New Roman" pitchFamily="18" charset="0"/>
              </a:rPr>
              <a:t> транспортных средств различных категорий» </a:t>
            </a:r>
            <a:r>
              <a:rPr lang="ru-RU" b="1" dirty="0" smtClean="0">
                <a:latin typeface="Times New Roman" pitchFamily="18" charset="0"/>
                <a:cs typeface="Times New Roman" pitchFamily="18" charset="0"/>
              </a:rPr>
              <a:t>от 18.06.2010 № 635</a:t>
            </a:r>
          </a:p>
          <a:p>
            <a:pPr algn="just"/>
            <a:r>
              <a:rPr lang="ru-RU" b="1" dirty="0" smtClean="0">
                <a:latin typeface="Times New Roman" pitchFamily="18" charset="0"/>
                <a:cs typeface="Times New Roman" pitchFamily="18" charset="0"/>
              </a:rPr>
              <a:t>Постановление Правительства Российской Федерации </a:t>
            </a:r>
            <a:r>
              <a:rPr lang="ru-RU" dirty="0" smtClean="0">
                <a:latin typeface="Times New Roman" pitchFamily="18" charset="0"/>
                <a:cs typeface="Times New Roman" pitchFamily="18" charset="0"/>
              </a:rPr>
              <a:t>«Положение О </a:t>
            </a:r>
            <a:r>
              <a:rPr lang="ru-RU" b="1" dirty="0" smtClean="0">
                <a:latin typeface="Times New Roman" pitchFamily="18" charset="0"/>
                <a:cs typeface="Times New Roman" pitchFamily="18" charset="0"/>
              </a:rPr>
              <a:t>подготовке граждан РФ</a:t>
            </a:r>
            <a:r>
              <a:rPr lang="ru-RU" dirty="0" smtClean="0">
                <a:latin typeface="Times New Roman" pitchFamily="18" charset="0"/>
                <a:cs typeface="Times New Roman" pitchFamily="18" charset="0"/>
              </a:rPr>
              <a:t>, иностранных граждан и лиц без гражданства в области защиты от ЧС природного и техногенного характера» </a:t>
            </a:r>
            <a:r>
              <a:rPr lang="ru-RU" b="1" dirty="0" smtClean="0">
                <a:latin typeface="Times New Roman" pitchFamily="18" charset="0"/>
                <a:cs typeface="Times New Roman" pitchFamily="18" charset="0"/>
              </a:rPr>
              <a:t>от 18.09.2020 № 1485</a:t>
            </a:r>
          </a:p>
          <a:p>
            <a:pPr algn="just"/>
            <a:r>
              <a:rPr lang="ru-RU" b="1" dirty="0" smtClean="0">
                <a:latin typeface="Times New Roman" pitchFamily="18" charset="0"/>
                <a:cs typeface="Times New Roman" pitchFamily="18" charset="0"/>
              </a:rPr>
              <a:t>Постановление Правительства Российской Федерации </a:t>
            </a:r>
            <a:r>
              <a:rPr lang="ru-RU" dirty="0" smtClean="0">
                <a:latin typeface="Times New Roman" pitchFamily="18" charset="0"/>
                <a:cs typeface="Times New Roman" pitchFamily="18" charset="0"/>
              </a:rPr>
              <a:t>«Об утверждении Положения об </a:t>
            </a:r>
            <a:r>
              <a:rPr lang="ru-RU" b="1" dirty="0" smtClean="0">
                <a:latin typeface="Times New Roman" pitchFamily="18" charset="0"/>
                <a:cs typeface="Times New Roman" pitchFamily="18" charset="0"/>
              </a:rPr>
              <a:t>организации обучения населения </a:t>
            </a:r>
            <a:r>
              <a:rPr lang="ru-RU" dirty="0" smtClean="0">
                <a:latin typeface="Times New Roman" pitchFamily="18" charset="0"/>
                <a:cs typeface="Times New Roman" pitchFamily="18" charset="0"/>
              </a:rPr>
              <a:t>в области гражданской обороны» </a:t>
            </a:r>
            <a:r>
              <a:rPr lang="ru-RU" b="1" dirty="0" smtClean="0">
                <a:latin typeface="Times New Roman" pitchFamily="18" charset="0"/>
                <a:cs typeface="Times New Roman" pitchFamily="18" charset="0"/>
              </a:rPr>
              <a:t>от 02.11.2000 № 841</a:t>
            </a:r>
          </a:p>
          <a:p>
            <a:pPr algn="just"/>
            <a:r>
              <a:rPr lang="ru-RU" b="1" dirty="0" smtClean="0">
                <a:latin typeface="Times New Roman" pitchFamily="18" charset="0"/>
                <a:cs typeface="Times New Roman" pitchFamily="18" charset="0"/>
              </a:rPr>
              <a:t>Приказом </a:t>
            </a:r>
            <a:r>
              <a:rPr lang="ru-RU" b="1" dirty="0" err="1" smtClean="0">
                <a:latin typeface="Times New Roman" pitchFamily="18" charset="0"/>
                <a:cs typeface="Times New Roman" pitchFamily="18" charset="0"/>
              </a:rPr>
              <a:t>Росстандарта</a:t>
            </a:r>
            <a:r>
              <a:rPr lang="ru-RU" b="1" dirty="0" smtClean="0">
                <a:latin typeface="Times New Roman" pitchFamily="18" charset="0"/>
                <a:cs typeface="Times New Roman" pitchFamily="18" charset="0"/>
              </a:rPr>
              <a:t> от 09.06.2016 № 600-ст </a:t>
            </a:r>
            <a:r>
              <a:rPr lang="ru-RU" dirty="0" smtClean="0">
                <a:latin typeface="Times New Roman" pitchFamily="18" charset="0"/>
                <a:cs typeface="Times New Roman" pitchFamily="18" charset="0"/>
              </a:rPr>
              <a:t>введен в действие «Межгосударственный стандарт. Система стандартов безопасности труда. </a:t>
            </a:r>
            <a:r>
              <a:rPr lang="ru-RU" b="1" dirty="0" smtClean="0">
                <a:latin typeface="Times New Roman" pitchFamily="18" charset="0"/>
                <a:cs typeface="Times New Roman" pitchFamily="18" charset="0"/>
              </a:rPr>
              <a:t>Организация обучения безопасности труда</a:t>
            </a:r>
            <a:r>
              <a:rPr lang="ru-RU" dirty="0" smtClean="0">
                <a:latin typeface="Times New Roman" pitchFamily="18" charset="0"/>
                <a:cs typeface="Times New Roman" pitchFamily="18" charset="0"/>
              </a:rPr>
              <a:t>. Общие положения»</a:t>
            </a:r>
            <a:r>
              <a:rPr lang="ru-RU" b="1" dirty="0" smtClean="0">
                <a:latin typeface="Times New Roman" pitchFamily="18" charset="0"/>
                <a:cs typeface="Times New Roman" pitchFamily="18" charset="0"/>
              </a:rPr>
              <a:t> (ГОСТ 12.0.004-2015)</a:t>
            </a:r>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Приказ Министерства здравоохранения и социального развития Российской Федерации </a:t>
            </a:r>
            <a:r>
              <a:rPr lang="ru-RU" dirty="0" smtClean="0">
                <a:latin typeface="Times New Roman" pitchFamily="18" charset="0"/>
                <a:cs typeface="Times New Roman" pitchFamily="18" charset="0"/>
              </a:rPr>
              <a:t>«Об утверждении порядка обучения по охране труда и проверки знаний требований охраны труда» </a:t>
            </a:r>
            <a:r>
              <a:rPr lang="ru-RU" b="1" dirty="0" smtClean="0">
                <a:latin typeface="Times New Roman" pitchFamily="18" charset="0"/>
                <a:cs typeface="Times New Roman" pitchFamily="18" charset="0"/>
              </a:rPr>
              <a:t>от 17.05.2012 № 570н </a:t>
            </a:r>
            <a:r>
              <a:rPr lang="ru-RU" b="1" dirty="0" smtClean="0">
                <a:latin typeface="Times New Roman" pitchFamily="18" charset="0"/>
                <a:cs typeface="Times New Roman" pitchFamily="18" charset="0"/>
              </a:rPr>
              <a:t> п.53-56 </a:t>
            </a:r>
            <a:r>
              <a:rPr lang="ru-RU" b="1" dirty="0" smtClean="0">
                <a:latin typeface="Times New Roman" pitchFamily="18" charset="0"/>
                <a:cs typeface="Times New Roman" pitchFamily="18" charset="0"/>
              </a:rPr>
              <a:t>«Обучения методам и приёмам оказания первой помощи пострадавшим»</a:t>
            </a:r>
          </a:p>
          <a:p>
            <a:pPr algn="just"/>
            <a:r>
              <a:rPr lang="ru-RU" b="1" dirty="0" smtClean="0">
                <a:latin typeface="Times New Roman" pitchFamily="18" charset="0"/>
                <a:cs typeface="Times New Roman" pitchFamily="18" charset="0"/>
              </a:rPr>
              <a:t>Письмо Министерства труда и социальной защиты РФ от 11.04 2017 № 15-2/В-950</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«Об обучении работников оказанию первой помощи пострадавшим»</a:t>
            </a:r>
          </a:p>
          <a:p>
            <a:pPr algn="just"/>
            <a:endParaRPr lang="ru-RU" b="1" dirty="0">
              <a:latin typeface="Times New Roman" pitchFamily="18" charset="0"/>
              <a:cs typeface="Times New Roman" pitchFamily="18" charset="0"/>
            </a:endParaRPr>
          </a:p>
        </p:txBody>
      </p:sp>
      <p:sp>
        <p:nvSpPr>
          <p:cNvPr id="2" name="Заголовок 1"/>
          <p:cNvSpPr>
            <a:spLocks noGrp="1"/>
          </p:cNvSpPr>
          <p:nvPr>
            <p:ph type="title"/>
          </p:nvPr>
        </p:nvSpPr>
        <p:spPr>
          <a:xfrm>
            <a:off x="214282" y="0"/>
            <a:ext cx="8715436" cy="714356"/>
          </a:xfrm>
        </p:spPr>
        <p:txBody>
          <a:bodyPr>
            <a:normAutofit/>
          </a:bodyPr>
          <a:lstStyle/>
          <a:p>
            <a:pPr algn="ctr"/>
            <a:r>
              <a:rPr lang="ru-RU" sz="3600" b="1" dirty="0" smtClean="0">
                <a:solidFill>
                  <a:srgbClr val="FF0000"/>
                </a:solidFill>
                <a:latin typeface="Times New Roman" pitchFamily="18" charset="0"/>
                <a:cs typeface="Times New Roman" pitchFamily="18" charset="0"/>
              </a:rPr>
              <a:t>Подготовка к оказанию первой помощи</a:t>
            </a:r>
            <a:endParaRPr lang="ru-RU"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4983179"/>
          </a:xfrm>
        </p:spPr>
        <p:txBody>
          <a:bodyPr/>
          <a:lstStyle/>
          <a:p>
            <a:pPr algn="just"/>
            <a:r>
              <a:rPr lang="ru-RU" dirty="0" smtClean="0">
                <a:latin typeface="Times New Roman" pitchFamily="18" charset="0"/>
                <a:cs typeface="Times New Roman" pitchFamily="18" charset="0"/>
              </a:rPr>
              <a:t>Приказ Министерства здравоохранения и социального развития Российской Федерации «Об утверждении перечня состояний, при которых оказывается первая помощь, и перечня мероприятий по оказанию первой помощи» от  04.05.2012  № 477н</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214282" y="274638"/>
            <a:ext cx="8786874" cy="796908"/>
          </a:xfrm>
        </p:spPr>
        <p:txBody>
          <a:bodyPr>
            <a:normAutofit/>
          </a:bodyPr>
          <a:lstStyle/>
          <a:p>
            <a:pPr algn="ctr"/>
            <a:r>
              <a:rPr lang="ru-RU" sz="3600" b="1" dirty="0" smtClean="0">
                <a:solidFill>
                  <a:srgbClr val="FF0000"/>
                </a:solidFill>
                <a:latin typeface="Times New Roman" pitchFamily="18" charset="0"/>
                <a:cs typeface="Times New Roman" pitchFamily="18" charset="0"/>
              </a:rPr>
              <a:t>Основные мероприятия первой помощи</a:t>
            </a:r>
            <a:endParaRPr lang="ru-RU"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698</TotalTime>
  <Words>1473</Words>
  <Application>Microsoft Office PowerPoint</Application>
  <PresentationFormat>Экран (4:3)</PresentationFormat>
  <Paragraphs>97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Слайд 1</vt:lpstr>
      <vt:lpstr>Слайд 2</vt:lpstr>
      <vt:lpstr>Организационно-правовые основы оказания первой помощи</vt:lpstr>
      <vt:lpstr>Федеральное законодательство и первая помощь</vt:lpstr>
      <vt:lpstr>Слайд 5</vt:lpstr>
      <vt:lpstr>Федеральное законодательство и первая помощь Участники оказания первой помощи</vt:lpstr>
      <vt:lpstr> Федеральное законодательство и первая помощь Участники оказания первой помощи население</vt:lpstr>
      <vt:lpstr>Подготовка к оказанию первой помощи</vt:lpstr>
      <vt:lpstr>Основные мероприятия первой помощи</vt:lpstr>
      <vt:lpstr>ПЕРЕЧЕНЬ СОСТОЯНИЙ,  ПРИ КОТОРЫХ ОКАЗЫВАЕТСЯ ПЕРВАЯ ПОМОЩЬ</vt:lpstr>
      <vt:lpstr>ПЕРЕЧЕНЬ МЕРОПРИЯТИЙ ПО ОКАЗАНИЮ ПЕРВОЙ ПОМОЩИ</vt:lpstr>
      <vt:lpstr>Юридическая защищённость в случае совершения ошибки при оказании первой помощи – причинение вреда в состоянии крайней необходимости </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Авдеева Валентина Геннадьевна</dc:creator>
  <cp:lastModifiedBy>mantashovma</cp:lastModifiedBy>
  <cp:revision>69</cp:revision>
  <dcterms:created xsi:type="dcterms:W3CDTF">2013-02-07T05:19:30Z</dcterms:created>
  <dcterms:modified xsi:type="dcterms:W3CDTF">2023-11-21T12:33:59Z</dcterms:modified>
</cp:coreProperties>
</file>