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6" r:id="rId3"/>
  </p:sldIdLst>
  <p:sldSz cx="9144000" cy="6858000" type="screen4x3"/>
  <p:notesSz cx="6808788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47" autoAdjust="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72816"/>
            <a:ext cx="8640959" cy="468052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                                        </a:t>
            </a:r>
            <a:r>
              <a:rPr lang="ru-RU" sz="2500" b="1" dirty="0" smtClean="0"/>
              <a:t>Земельный налог</a:t>
            </a:r>
          </a:p>
          <a:p>
            <a:pPr marL="0" indent="0">
              <a:buNone/>
            </a:pP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 smtClean="0"/>
              <a:t>Федеральный закон от 31.07.2023 № 389-ФЗ</a:t>
            </a:r>
            <a:endParaRPr lang="ru-RU" sz="3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64" y="2312286"/>
            <a:ext cx="2084387" cy="15541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492896"/>
            <a:ext cx="1603375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065" y="3221036"/>
            <a:ext cx="6254483" cy="2944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851920" y="3431379"/>
            <a:ext cx="47525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16294"/>
            <a:r>
              <a:rPr lang="ru-RU" sz="1400" b="1" dirty="0">
                <a:solidFill>
                  <a:prstClr val="black"/>
                </a:solidFill>
                <a:latin typeface="Constantia"/>
              </a:rPr>
              <a:t>Установлен порядок исчисления налога </a:t>
            </a:r>
            <a:endParaRPr lang="ru-RU" sz="1400" b="1" dirty="0" smtClean="0">
              <a:solidFill>
                <a:prstClr val="black"/>
              </a:solidFill>
              <a:latin typeface="Constantia"/>
            </a:endParaRPr>
          </a:p>
          <a:p>
            <a:pPr lvl="0" defTabSz="816294"/>
            <a:r>
              <a:rPr lang="ru-RU" sz="1400" b="1" dirty="0" smtClean="0">
                <a:solidFill>
                  <a:srgbClr val="FF0000"/>
                </a:solidFill>
                <a:latin typeface="Constantia"/>
              </a:rPr>
              <a:t>на </a:t>
            </a:r>
            <a:r>
              <a:rPr lang="ru-RU" sz="1400" b="1" dirty="0">
                <a:solidFill>
                  <a:srgbClr val="FF0000"/>
                </a:solidFill>
                <a:latin typeface="Constantia"/>
              </a:rPr>
              <a:t>основании сведений</a:t>
            </a:r>
            <a:r>
              <a:rPr lang="ru-RU" sz="1400" b="1" dirty="0">
                <a:solidFill>
                  <a:prstClr val="black"/>
                </a:solidFill>
                <a:latin typeface="Constantia"/>
              </a:rPr>
              <a:t>, </a:t>
            </a:r>
            <a:endParaRPr lang="ru-RU" sz="1400" b="1" dirty="0" smtClean="0">
              <a:solidFill>
                <a:prstClr val="black"/>
              </a:solidFill>
              <a:latin typeface="Constantia"/>
            </a:endParaRPr>
          </a:p>
          <a:p>
            <a:pPr lvl="0" defTabSz="816294"/>
            <a:r>
              <a:rPr lang="ru-RU" sz="1400" b="1" dirty="0" smtClean="0">
                <a:solidFill>
                  <a:prstClr val="black"/>
                </a:solidFill>
                <a:latin typeface="Constantia"/>
              </a:rPr>
              <a:t>представленных </a:t>
            </a:r>
            <a:r>
              <a:rPr lang="ru-RU" sz="1400" b="1" dirty="0">
                <a:solidFill>
                  <a:prstClr val="black"/>
                </a:solidFill>
                <a:latin typeface="Constantia"/>
              </a:rPr>
              <a:t>органами, осуществляющими муниципальный земельный </a:t>
            </a:r>
            <a:r>
              <a:rPr lang="ru-RU" sz="1400" b="1" dirty="0" smtClean="0">
                <a:solidFill>
                  <a:prstClr val="black"/>
                </a:solidFill>
                <a:latin typeface="Constantia"/>
              </a:rPr>
              <a:t>контроль   (п.7.2 ст. 396 НК РФ)</a:t>
            </a:r>
          </a:p>
          <a:p>
            <a:pPr lvl="0" defTabSz="816294"/>
            <a:endParaRPr lang="ru-RU" sz="1400" b="1" dirty="0" smtClean="0">
              <a:solidFill>
                <a:prstClr val="black"/>
              </a:solidFill>
              <a:latin typeface="Constantia"/>
            </a:endParaRPr>
          </a:p>
          <a:p>
            <a:pPr lvl="0" defTabSz="816294"/>
            <a:r>
              <a:rPr lang="ru-RU" sz="1400" b="1" dirty="0" smtClean="0">
                <a:solidFill>
                  <a:prstClr val="black"/>
                </a:solidFill>
                <a:latin typeface="Constantia"/>
              </a:rPr>
              <a:t>Установлены </a:t>
            </a:r>
          </a:p>
          <a:p>
            <a:pPr lvl="0" defTabSz="816294"/>
            <a:r>
              <a:rPr lang="ru-RU" sz="1400" b="1" dirty="0" smtClean="0">
                <a:solidFill>
                  <a:srgbClr val="FF0000"/>
                </a:solidFill>
                <a:latin typeface="Constantia"/>
              </a:rPr>
              <a:t>правила </a:t>
            </a:r>
            <a:r>
              <a:rPr lang="ru-RU" sz="1400" b="1" dirty="0">
                <a:solidFill>
                  <a:srgbClr val="FF0000"/>
                </a:solidFill>
                <a:latin typeface="Constantia"/>
              </a:rPr>
              <a:t>информационного взаимодействия </a:t>
            </a:r>
            <a:r>
              <a:rPr lang="ru-RU" sz="1400" b="1" dirty="0">
                <a:solidFill>
                  <a:prstClr val="black"/>
                </a:solidFill>
                <a:latin typeface="Constantia"/>
              </a:rPr>
              <a:t>налоговых органов с указанными органами </a:t>
            </a:r>
            <a:r>
              <a:rPr lang="ru-RU" sz="1400" b="1" dirty="0" smtClean="0">
                <a:solidFill>
                  <a:prstClr val="black"/>
                </a:solidFill>
                <a:latin typeface="Constantia"/>
              </a:rPr>
              <a:t> (п.18 ст. 396 НК РФ)</a:t>
            </a:r>
            <a:endParaRPr lang="ru-RU" sz="1400" b="1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27" y="3933056"/>
            <a:ext cx="1901772" cy="9207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775" y="4206009"/>
            <a:ext cx="71629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43" y="4969563"/>
            <a:ext cx="2511425" cy="18113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311" y="3491229"/>
            <a:ext cx="328072" cy="750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330" y="4592887"/>
            <a:ext cx="3286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198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5"/>
            <a:ext cx="7408333" cy="424847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     </a:t>
            </a:r>
            <a:r>
              <a:rPr lang="ru-RU" b="1" dirty="0" smtClean="0"/>
              <a:t>земельные участки</a:t>
            </a:r>
          </a:p>
          <a:p>
            <a:pPr marL="0" indent="0" algn="ctr">
              <a:buNone/>
            </a:pPr>
            <a:r>
              <a:rPr lang="ru-RU" b="1" dirty="0"/>
              <a:t>п</a:t>
            </a:r>
            <a:r>
              <a:rPr lang="ru-RU" b="1" dirty="0" smtClean="0"/>
              <a:t>о которым нарушены обязательные требования </a:t>
            </a:r>
          </a:p>
          <a:p>
            <a:r>
              <a:rPr lang="ru-RU" dirty="0" smtClean="0"/>
              <a:t>О выдаче предписания в связи с </a:t>
            </a:r>
            <a:r>
              <a:rPr lang="ru-RU" b="1" dirty="0" smtClean="0"/>
              <a:t>неиспользованием для сельскохозяйственного производства </a:t>
            </a:r>
            <a:r>
              <a:rPr lang="ru-RU" dirty="0" smtClean="0"/>
              <a:t>земельного участка</a:t>
            </a:r>
          </a:p>
          <a:p>
            <a:r>
              <a:rPr lang="ru-RU" dirty="0" smtClean="0"/>
              <a:t>О выдаче предписания в связи с использованием </a:t>
            </a:r>
            <a:r>
              <a:rPr lang="ru-RU" b="1" dirty="0" smtClean="0"/>
              <a:t>не по целевому назначению</a:t>
            </a:r>
          </a:p>
          <a:p>
            <a:endParaRPr lang="ru-RU" dirty="0" smtClean="0"/>
          </a:p>
          <a:p>
            <a:r>
              <a:rPr lang="ru-RU" dirty="0" smtClean="0"/>
              <a:t>О фактах устранения нарушений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</a:t>
            </a:r>
            <a:r>
              <a:rPr lang="ru-RU" b="1" dirty="0" smtClean="0">
                <a:solidFill>
                  <a:srgbClr val="FF0000"/>
                </a:solidFill>
              </a:rPr>
              <a:t>Ежегодно до 1 марта за истекший год</a:t>
            </a:r>
          </a:p>
          <a:p>
            <a:pPr algn="ctr"/>
            <a:r>
              <a:rPr lang="ru-RU" sz="1600" dirty="0"/>
              <a:t>и</a:t>
            </a:r>
            <a:r>
              <a:rPr lang="ru-RU" sz="1600" dirty="0" smtClean="0"/>
              <a:t>спользование ЗУ не по целевому назначению - применяется ставка </a:t>
            </a:r>
            <a:r>
              <a:rPr lang="ru-RU" sz="1600" b="1" dirty="0" smtClean="0"/>
              <a:t>1,5%</a:t>
            </a:r>
            <a:r>
              <a:rPr lang="ru-RU" sz="1600" dirty="0" smtClean="0"/>
              <a:t> со дня совершения правонарушения и до 1-го числа месяца устранения нарушений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defTabSz="816294">
              <a:spcBef>
                <a:spcPts val="0"/>
              </a:spcBef>
            </a:pPr>
            <a:r>
              <a:rPr lang="ru-RU" sz="1890" b="1" dirty="0" smtClean="0">
                <a:solidFill>
                  <a:srgbClr val="FF0000"/>
                </a:solidFill>
                <a:latin typeface="Constantia"/>
                <a:ea typeface="+mn-ea"/>
                <a:cs typeface="+mn-cs"/>
              </a:rPr>
              <a:t>Сведения</a:t>
            </a:r>
            <a:r>
              <a:rPr lang="ru-RU" sz="1890" b="1" dirty="0">
                <a:solidFill>
                  <a:srgbClr val="FF0000"/>
                </a:solidFill>
                <a:latin typeface="Constantia"/>
                <a:ea typeface="+mn-ea"/>
                <a:cs typeface="+mn-cs"/>
              </a:rPr>
              <a:t>,</a:t>
            </a:r>
            <a:r>
              <a:rPr lang="ru-RU" sz="1890" b="1" dirty="0" smtClean="0">
                <a:solidFill>
                  <a:srgbClr val="FF0000"/>
                </a:solidFill>
                <a:latin typeface="Constantia"/>
                <a:ea typeface="+mn-ea"/>
                <a:cs typeface="+mn-cs"/>
              </a:rPr>
              <a:t> </a:t>
            </a:r>
            <a:r>
              <a:rPr lang="ru-RU" sz="1890" b="1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/>
            </a:r>
            <a:br>
              <a:rPr lang="ru-RU" sz="1890" b="1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</a:br>
            <a:r>
              <a:rPr lang="ru-RU" sz="1890" b="1" dirty="0" smtClean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представляемые </a:t>
            </a:r>
            <a:r>
              <a:rPr lang="ru-RU" sz="1890" b="1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органами, осуществляющими муниципальный земельный </a:t>
            </a:r>
            <a:r>
              <a:rPr lang="ru-RU" sz="1890" b="1" dirty="0" smtClean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контроль (п. 18 ст. 396 НК РФ)</a:t>
            </a:r>
            <a:r>
              <a:rPr lang="ru-RU" sz="1890" b="1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/>
            </a:r>
            <a:br>
              <a:rPr lang="ru-RU" sz="1890" b="1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</a:br>
            <a:endParaRPr lang="ru-RU" sz="189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89" y="2415887"/>
            <a:ext cx="71629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89" y="3250121"/>
            <a:ext cx="71629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55" y="4068866"/>
            <a:ext cx="71629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826185"/>
            <a:ext cx="1152128" cy="1292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88854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459</TotalTime>
  <Words>116</Words>
  <Application>Microsoft Office PowerPoint</Application>
  <PresentationFormat>Экран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Волна</vt:lpstr>
      <vt:lpstr>Федеральный закон от 31.07.2023 № 389-ФЗ</vt:lpstr>
      <vt:lpstr>Сведения,  представляемые органами, осуществляющими муниципальный земельный контроль (п. 18 ст. 396 НК РФ)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Рабочее совещание  «О реализации Федерального закона от 31.07.2023 № 389-ФЗ в части представления с 01.01.2024 сведений» в налоговые органы</dc:title>
  <dc:creator>Сусловец Светлана Александровна</dc:creator>
  <cp:lastModifiedBy>Голуб Наталья Олеговна</cp:lastModifiedBy>
  <cp:revision>32</cp:revision>
  <cp:lastPrinted>2023-10-04T08:45:03Z</cp:lastPrinted>
  <dcterms:created xsi:type="dcterms:W3CDTF">2023-10-03T09:21:17Z</dcterms:created>
  <dcterms:modified xsi:type="dcterms:W3CDTF">2023-10-26T06:55:57Z</dcterms:modified>
</cp:coreProperties>
</file>