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298" r:id="rId4"/>
    <p:sldId id="300" r:id="rId5"/>
    <p:sldId id="301" r:id="rId6"/>
    <p:sldId id="275" r:id="rId7"/>
    <p:sldId id="302" r:id="rId8"/>
    <p:sldId id="278" r:id="rId9"/>
    <p:sldId id="280" r:id="rId10"/>
    <p:sldId id="303" r:id="rId11"/>
    <p:sldId id="286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96" r:id="rId26"/>
    <p:sldId id="297" r:id="rId27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FF00"/>
    <a:srgbClr val="99CCFF"/>
    <a:srgbClr val="CCFFFF"/>
    <a:srgbClr val="FFFF99"/>
    <a:srgbClr val="FFFF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7.6627816162749274E-3"/>
                  <c:y val="-7.11106133990313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r>
                      <a:rPr lang="en-US" dirty="0" smtClean="0"/>
                      <a:t>108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923</a:t>
                    </a:r>
                    <a:r>
                      <a:rPr lang="ru-RU" dirty="0" smtClean="0"/>
                      <a:t>,0</a:t>
                    </a:r>
                  </a:p>
                  <a:p>
                    <a:r>
                      <a:rPr lang="ru-RU" dirty="0" smtClean="0"/>
                      <a:t> 12,5%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302252930199421E-3"/>
                  <c:y val="-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 </a:t>
                    </a:r>
                    <a:r>
                      <a:rPr lang="en-US" dirty="0" smtClean="0"/>
                      <a:t>115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133,5</a:t>
                    </a:r>
                    <a:endParaRPr lang="ru-RU" dirty="0" smtClean="0"/>
                  </a:p>
                  <a:p>
                    <a:r>
                      <a:rPr lang="ru-RU" dirty="0" smtClean="0"/>
                      <a:t>  12,8%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27816162749274E-3"/>
                  <c:y val="-1.0666592009854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97</a:t>
                    </a:r>
                    <a:r>
                      <a:rPr lang="ru-RU" dirty="0" smtClean="0"/>
                      <a:t> 401,7</a:t>
                    </a:r>
                  </a:p>
                  <a:p>
                    <a:r>
                      <a:rPr lang="ru-RU" dirty="0" smtClean="0"/>
                      <a:t> 11,2%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627816162749838E-3"/>
                  <c:y val="-1.0666592009854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929,9</a:t>
                    </a:r>
                  </a:p>
                  <a:p>
                    <a:r>
                      <a:rPr lang="ru-RU" dirty="0" smtClean="0"/>
                      <a:t>12,0%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07977981389215E-2"/>
                  <c:y val="-7.84484448052857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102 232,8</a:t>
                    </a:r>
                  </a:p>
                  <a:p>
                    <a:r>
                      <a:rPr lang="ru-RU" dirty="0" smtClean="0"/>
                      <a:t> 11,7%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108923</c:v>
                </c:pt>
                <c:pt idx="1">
                  <c:v>115133.5</c:v>
                </c:pt>
                <c:pt idx="2">
                  <c:v>97401.7</c:v>
                </c:pt>
                <c:pt idx="3">
                  <c:v>97929.9</c:v>
                </c:pt>
                <c:pt idx="4">
                  <c:v>102232.8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 из бюджетов других уровней (субсидии, субвенции, иные МБТ)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4520901172079768E-2"/>
                  <c:y val="-7.11106133990313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805,7</a:t>
                    </a:r>
                    <a:endParaRPr lang="ru-RU" dirty="0" smtClean="0"/>
                  </a:p>
                  <a:p>
                    <a:r>
                      <a:rPr lang="ru-RU" dirty="0" smtClean="0"/>
                      <a:t>55,7%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209011720797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777,8</a:t>
                    </a:r>
                    <a:endParaRPr lang="ru-RU" dirty="0" smtClean="0"/>
                  </a:p>
                  <a:p>
                    <a:r>
                      <a:rPr lang="ru-RU" dirty="0" smtClean="0"/>
                      <a:t>54,6%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55788525569796E-2"/>
                  <c:y val="-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433</a:t>
                    </a:r>
                    <a:r>
                      <a:rPr lang="ru-RU" baseline="0" dirty="0" smtClean="0"/>
                      <a:t> 521,9</a:t>
                    </a:r>
                    <a:endParaRPr lang="ru-RU" dirty="0" smtClean="0"/>
                  </a:p>
                  <a:p>
                    <a:r>
                      <a:rPr lang="ru-RU" dirty="0" smtClean="0"/>
                      <a:t>49,8%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55788525569855E-2"/>
                  <c:y val="6.518397593825964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377 364,1</a:t>
                    </a:r>
                  </a:p>
                  <a:p>
                    <a:r>
                      <a:rPr lang="ru-RU" dirty="0" smtClean="0"/>
                      <a:t>46,4%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923232202314813E-2"/>
                  <c:y val="-3.55553066995150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413 303,4</a:t>
                    </a:r>
                  </a:p>
                  <a:p>
                    <a:r>
                      <a:rPr lang="ru-RU" dirty="0" smtClean="0"/>
                      <a:t>47,1%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483805.7</c:v>
                </c:pt>
                <c:pt idx="1">
                  <c:v>489777.8</c:v>
                </c:pt>
                <c:pt idx="2">
                  <c:v>433521.9</c:v>
                </c:pt>
                <c:pt idx="3">
                  <c:v>377364.1</c:v>
                </c:pt>
                <c:pt idx="4">
                  <c:v>413303.4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 из бюджета Пермского края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>
              <a:outerShdw blurRad="50800" dist="50800" dir="5400000" algn="ctr" rotWithShape="0">
                <a:srgbClr val="CCFF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1.5325563232549855E-2"/>
                  <c:y val="-1.62959939845649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275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765,2</a:t>
                    </a:r>
                    <a:endParaRPr lang="ru-RU" dirty="0" smtClean="0"/>
                  </a:p>
                  <a:p>
                    <a:r>
                      <a:rPr lang="ru-RU" dirty="0" smtClean="0"/>
                      <a:t>31,8%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9300690929487E-2"/>
                  <c:y val="-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290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302,2</a:t>
                    </a:r>
                    <a:endParaRPr lang="ru-RU" dirty="0" smtClean="0"/>
                  </a:p>
                  <a:p>
                    <a:r>
                      <a:rPr lang="ru-RU" dirty="0" smtClean="0"/>
                      <a:t>32,4%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9300690929487E-2"/>
                  <c:y val="1.42221226798062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340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104,7</a:t>
                    </a:r>
                    <a:endParaRPr lang="ru-RU" dirty="0" smtClean="0"/>
                  </a:p>
                  <a:p>
                    <a:r>
                      <a:rPr lang="ru-RU" dirty="0" smtClean="0"/>
                      <a:t>39,0%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6045058603994E-2"/>
                  <c:y val="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338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260,7</a:t>
                    </a:r>
                    <a:endParaRPr lang="ru-RU" dirty="0" smtClean="0"/>
                  </a:p>
                  <a:p>
                    <a:r>
                      <a:rPr lang="ru-RU" dirty="0" smtClean="0"/>
                      <a:t>41,6%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60450586039884E-2"/>
                  <c:y val="-1.42221226798062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361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108,6</a:t>
                    </a:r>
                    <a:endParaRPr lang="ru-RU" dirty="0" smtClean="0"/>
                  </a:p>
                  <a:p>
                    <a:r>
                      <a:rPr lang="ru-RU" dirty="0" smtClean="0"/>
                      <a:t>41,2%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275765.2</c:v>
                </c:pt>
                <c:pt idx="1">
                  <c:v>290302.2</c:v>
                </c:pt>
                <c:pt idx="2">
                  <c:v>340104.7</c:v>
                </c:pt>
                <c:pt idx="3">
                  <c:v>338260.7</c:v>
                </c:pt>
                <c:pt idx="4">
                  <c:v>361108.6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24192"/>
        <c:axId val="93672192"/>
        <c:axId val="0"/>
      </c:bar3DChart>
      <c:catAx>
        <c:axId val="13402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93672192"/>
        <c:crosses val="autoZero"/>
        <c:auto val="1"/>
        <c:lblAlgn val="ctr"/>
        <c:lblOffset val="100"/>
        <c:noMultiLvlLbl val="0"/>
      </c:catAx>
      <c:valAx>
        <c:axId val="93672192"/>
        <c:scaling>
          <c:orientation val="minMax"/>
        </c:scaling>
        <c:delete val="1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3402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4451342620638"/>
          <c:y val="8.3267168733727151E-2"/>
          <c:w val="0.33365549195782018"/>
          <c:h val="0.83981298468602139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2985-F36F-4136-85FD-2098C5755623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110A-C165-4063-96DC-5D85F82AF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4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82C6-A005-4FBE-99CF-E44A1F45D761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312E41-3521-490E-AD3B-FF7C56D72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2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00CBF-2D98-4808-8B7F-E405CAADFD1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57F47DC-A3C6-4F13-881A-8FE18D4296AC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2F22F1-FE13-44B3-9946-02970355A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CD1A7-6313-4361-B410-12953A7806A0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AAEF1-B7E2-4DC3-AFFD-B7A17FD52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441B6-969C-486A-A90E-E38202CB0C7E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8148A-FBB8-4CAE-B357-322277880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9A88-1A97-4ADE-A8B4-9C867A44A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03801D02-8488-41F6-A966-1CF24CC91B67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786A4-C3D4-4A62-93E1-8BE127852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956E24FF-73A3-42E5-8D1E-317E13B80BE5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E5B13D07-F555-44ED-BCEE-DFF5549CC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3A012CC-5FC4-4EA6-9D32-5819BF222826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F885C97-6E42-4811-B9AD-1D0B0382F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7B82386-679C-4EF4-9684-C69C8CE08E0A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6ACB86-12EE-4F18-8B7F-E03BCCD80C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13-34BC-40AD-8F68-FE26D71C7DA8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3A9AD-EAD7-4154-9093-71E4B7150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3D08FFF0-B750-4AA6-9E34-02ABF6B245B6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ADA04DB-131D-4154-BCE9-0B452A907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B9C63D8-846A-4AFC-9364-FAE75BFF6DB7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2250B1C-74AD-40EC-A27D-C2B3039664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FB1C026-84F9-4942-AD9F-64FDC557BDBC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698A1DC-7746-4659-BA95-43EEE033B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596CF8-F6CF-4CD2-A060-037933086EB1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98E12A-4A68-4681-A575-0BD0F7810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_____Microsoft_Excel_97-20033.xls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643998" cy="1860624"/>
          </a:xfrm>
        </p:spPr>
        <p:txBody>
          <a:bodyPr>
            <a:normAutofit fontScale="90000"/>
          </a:bodyPr>
          <a:lstStyle/>
          <a:p>
            <a:pPr marL="484632" algn="just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бюджете Юсьвинского муниципального округа Пермского края на 2023 – 2025 гг.</a:t>
            </a:r>
            <a:endParaRPr lang="ru-RU" sz="3300" b="1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" y="18864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7861212"/>
              </p:ext>
            </p:extLst>
          </p:nvPr>
        </p:nvGraphicFramePr>
        <p:xfrm>
          <a:off x="899592" y="1412777"/>
          <a:ext cx="8030126" cy="472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40"/>
                <a:gridCol w="2260804"/>
                <a:gridCol w="979681"/>
                <a:gridCol w="916301"/>
                <a:gridCol w="928694"/>
                <a:gridCol w="857256"/>
                <a:gridCol w="1000132"/>
                <a:gridCol w="785818"/>
              </a:tblGrid>
              <a:tr h="3600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расходов (отрасль)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органов местного самоуправления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114 170,0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111 848,5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112 281,8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1 051,7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1 095,8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1 133,9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21 563,1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21 038,1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21 136,9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71 655,6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732,5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69 442,8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50 426,7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53 781,5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65 042,5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484 033,6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422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096,3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457 534,2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70 131,5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66 298,4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66 372,6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54 912,4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49 702,1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52 385,6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5 434,912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3 592,8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760,8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1 368,8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1 368,8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1 368,8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 расходов: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874 748,327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802 554,853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853 459,856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1331640" y="404665"/>
            <a:ext cx="7355160" cy="108012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6508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Социально-ориентированный бюджет. 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Удельный вес расходов на социальную сферу в 2023 году составляет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70,2%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2024 году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62,0%,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2025 году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66,7%.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4738161" y="4221088"/>
            <a:ext cx="144016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62097" y="465313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FF0000"/>
                </a:solidFill>
              </a:rPr>
              <a:t>70,2%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6720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21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400" dirty="0">
                <a:effectLst/>
              </a:rPr>
              <a:t>Основные характеристики и направления  бюджетной </a:t>
            </a:r>
            <a:r>
              <a:rPr lang="ru-RU" sz="2400" dirty="0" smtClean="0">
                <a:effectLst/>
              </a:rPr>
              <a:t>политики </a:t>
            </a: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331640" y="1285875"/>
            <a:ext cx="7355160" cy="51689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endParaRPr lang="ru-RU" sz="1200" dirty="0" smtClean="0"/>
          </a:p>
          <a:p>
            <a:pPr marL="65087" lvl="0" indent="0" algn="just">
              <a:buNone/>
            </a:pPr>
            <a:endParaRPr lang="ru-RU" sz="1800" dirty="0"/>
          </a:p>
          <a:p>
            <a:pPr marL="65087" indent="0" algn="just">
              <a:buNone/>
            </a:pPr>
            <a:r>
              <a:rPr lang="ru-RU" sz="1800" dirty="0" smtClean="0"/>
              <a:t>Реализация мероприятий, утвержденных комплексным планом развития территории Юсьвинского муниципального округа Пермского края</a:t>
            </a:r>
          </a:p>
          <a:p>
            <a:pPr marL="65087" lvl="0" indent="0" algn="just">
              <a:buNone/>
            </a:pPr>
            <a:endParaRPr lang="ru-RU" sz="1800" dirty="0" smtClean="0"/>
          </a:p>
          <a:p>
            <a:pPr marL="65087" lvl="0" indent="0" algn="just">
              <a:buNone/>
            </a:pPr>
            <a:endParaRPr lang="ru-RU" sz="1800" dirty="0" smtClean="0"/>
          </a:p>
          <a:p>
            <a:pPr marL="65087" lvl="0" indent="0" algn="just">
              <a:buNone/>
            </a:pPr>
            <a:r>
              <a:rPr lang="ru-RU" sz="1800" dirty="0" smtClean="0"/>
              <a:t>Обеспечение софинансирования мероприятий для реализации </a:t>
            </a:r>
            <a:r>
              <a:rPr lang="ru-RU" sz="1800" dirty="0"/>
              <a:t>национальных и региональных проектов, привлечение средств </a:t>
            </a:r>
            <a:r>
              <a:rPr lang="ru-RU" sz="1800" dirty="0" smtClean="0"/>
              <a:t>федерального и краевого бюджетов</a:t>
            </a:r>
          </a:p>
          <a:p>
            <a:pPr marL="65087" lvl="0" indent="0" algn="just">
              <a:buNone/>
            </a:pPr>
            <a:endParaRPr lang="ru-RU" sz="1800" dirty="0"/>
          </a:p>
          <a:p>
            <a:pPr marL="65087" lvl="0" indent="0" algn="just">
              <a:buNone/>
            </a:pPr>
            <a:r>
              <a:rPr lang="ru-RU" sz="1800" dirty="0" smtClean="0"/>
              <a:t>Программно-целевой принцип формирования бюджета. Начиная с 1 января 2023 года на территории Юсьвинского муниципального округа Пермского края планируется к реализации </a:t>
            </a:r>
            <a:r>
              <a:rPr lang="ru-RU" sz="1800" b="1" dirty="0" smtClean="0"/>
              <a:t>15 муниципальных программ</a:t>
            </a:r>
            <a:r>
              <a:rPr lang="ru-RU" sz="1800" dirty="0" smtClean="0"/>
              <a:t> с общим объемом финансового обеспечения </a:t>
            </a:r>
            <a:r>
              <a:rPr lang="ru-RU" sz="1800" dirty="0" smtClean="0"/>
              <a:t>813 165,5 тыс</a:t>
            </a:r>
            <a:r>
              <a:rPr lang="ru-RU" sz="1800" dirty="0" smtClean="0"/>
              <a:t>. руб. в 2023 году (</a:t>
            </a:r>
            <a:r>
              <a:rPr lang="ru-RU" sz="1800" dirty="0" smtClean="0"/>
              <a:t>95,5% </a:t>
            </a:r>
            <a:r>
              <a:rPr lang="ru-RU" sz="1800" dirty="0" smtClean="0"/>
              <a:t>в общей сумме расходов бюджета), </a:t>
            </a:r>
            <a:r>
              <a:rPr lang="ru-RU" sz="1800" dirty="0" smtClean="0"/>
              <a:t>744 427,1 тыс</a:t>
            </a:r>
            <a:r>
              <a:rPr lang="ru-RU" sz="1800" dirty="0" smtClean="0"/>
              <a:t>. руб. в 2024 году </a:t>
            </a:r>
            <a:r>
              <a:rPr lang="ru-RU" sz="1800" dirty="0" smtClean="0"/>
              <a:t>(92,8% </a:t>
            </a:r>
            <a:r>
              <a:rPr lang="ru-RU" sz="1800" dirty="0" smtClean="0"/>
              <a:t>в общей сумме расходов бюджета), </a:t>
            </a:r>
            <a:r>
              <a:rPr lang="en-US" sz="1800" dirty="0" smtClean="0"/>
              <a:t>           </a:t>
            </a:r>
            <a:r>
              <a:rPr lang="ru-RU" sz="1800" dirty="0" smtClean="0"/>
              <a:t>794 963,5 тыс</a:t>
            </a:r>
            <a:r>
              <a:rPr lang="ru-RU" sz="1800" dirty="0" smtClean="0"/>
              <a:t>. руб.  в 2025 году </a:t>
            </a:r>
            <a:r>
              <a:rPr lang="ru-RU" sz="1800" dirty="0" smtClean="0"/>
              <a:t>(93,1%  </a:t>
            </a:r>
            <a:r>
              <a:rPr lang="ru-RU" sz="1800" dirty="0" smtClean="0"/>
              <a:t>в общей сумме расходов бюджета).</a:t>
            </a:r>
          </a:p>
          <a:p>
            <a:pPr>
              <a:buFontTx/>
              <a:buChar char="-"/>
            </a:pPr>
            <a:endParaRPr lang="ru-RU" sz="1200" dirty="0" smtClean="0"/>
          </a:p>
        </p:txBody>
      </p:sp>
      <p:pic>
        <p:nvPicPr>
          <p:cNvPr id="5" name="Содержимое 9" descr="istockphoto-532785975-612x6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935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9" descr="istockphoto-532785975-612x6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935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9" descr="istockphoto-532785975-612x6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935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847880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7343824" cy="496855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«РАЗВИТИЕ ОБРАЗОВАНИЯ В ЮСЬВИНСКОМ МУНИЦИПАЛЬНОМ ОКРУГЕ ПЕРМСКОГО КРАЯ»</a:t>
            </a: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Строительство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здания для филиала  МБОУ 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Юсьвинская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средняя общеобразовательная школа имени народной артистки РФ А.Г. 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Котельниковой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»  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Доеговская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основная общеобразовательная школа» (2023-2024 гг. (начало строительства в 2022 г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.)): общая стоимость объекта 144 404,3 тыс. руб.; предусмотрено: на 2023 год - 72 008,1 тыс. руб., в том числе средства местного бюджета 13 669,2 тыс. руб.; на 2024 год – 10 359,5 тыс. руб.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Строительство интерната 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Майкорский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ОШИ в п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Майкор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: общая стоимость объекта 149,4 млн. руб. (в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2024 г. - разработка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ПСД за счет средств местного бюджета в сумме 4 100,0 тыс. руб.,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в 2025 г.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– начало строительства с расходами в сумме 54 760,0 тыс. руб., в том числе средства местного бюджета – 5 114,0 тыс. руб.)</a:t>
            </a:r>
          </a:p>
          <a:p>
            <a:pPr algn="just"/>
            <a:endParaRPr lang="ru-RU" sz="11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Капитальный ремонт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зданий: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 2024 году: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МБОУ «Майкорская СОШ»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(общая стоимость работ 37 793,2 тыс. руб.) и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МБОУ «Пожвинская СОШ №1»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(общая стоимость работ 30 180,4 тыс. руб.), в том числе за счет средств местного бюджета – 5 435,3 тыс. руб.;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 2025 году: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МБОУ 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Юсьвинская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СОШ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» (общая стоимость работ 61 448,9 тыс. руб.)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и МБОУ 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Крохалевская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СОШ»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(общая стоимость работ – 42 982,8 тыс. руб.), в том числе за счет средств местного бюджета.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Софинансирование за счет средств других бюджетов в бюджете ЮМО ко второму чтению не отражено в связи с отсутствием уведомлений о предоставлении межбюджетных трансфертов</a:t>
            </a: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55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847880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7343824" cy="496855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«РАЗВИТИЕ ОБРАЗОВАНИЯ В ЮСЬВИНСКОМ МУНИЦИПАЛЬНОМ ОКРУГЕ ПЕРМСКОГО КРАЯ»</a:t>
            </a: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Текущий ремонт в 2023 году МБОУ «Архангельская СОШ» (работы по монтажу вентиляции, ремонт наружной теплотрассы) с общей стоимостью работ 2 131,9 тыс. руб., в том числе средства местного бюджета – 533,0 тыс. руб.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Текущий ремонт в 2023 году МБОУ «Майкорская СОШ» (замена деревянного ограждения территории структурного подразделения «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Майкорский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детский сад № 1») с общей стоимостью работ 2 707,9 тыс. руб., в том числе средства местного бюджета – 677,0 тыс. руб.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Оснащение в 2023 году оборудованием кабинета технологии в МБОУ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Юсьвинская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СОШ» с объемом расходов 3 500,0 тыс. руб. за счет средств краевого бюджета.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Оснащение в 2024 году образовательных организаций оборудованием, средствами обучения и воспитания («Точка роста»)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 объемом расходов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2 133,0 тыс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. руб. за счет средств краевого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бюджета.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91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847880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7343824" cy="51125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«РАЗВИТИЕ КУЛЬТУРЫ, ИСКУССТВА И МОЛОДЕЖНОЙ ПОЛИТИКИ В ЮСЬВИНСКОМ МУНИЦИПАЛЬНОМ ОКРУГЕ ПЕРМСКОГО КРАЯ»</a:t>
            </a: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Оснащение световым и звуковым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оборудованием, механикой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сцены, зрительного зала Архангельского СДК, включая расходы по доставке и монтажу (2023 г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.). Общий объем расходов 3 000,0 тыс. руб., в том числе средства местного бюджета – 300,0 тыс. руб.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Софинансирование за счет средств других бюджетов в бюджете ЮМО ко второму чтению не отражено в связи с отсутствием уведомлений о предоставлении межбюджетных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трансфертов.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Текущий ремонт помещений Камского дома культуры (электромонтажные работы (2023 г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.) с общей стоимостью работ 1 428,7 тыс. руб., в том числе средства местного бюджета – 357,2 тыс. руб.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Приобретение театральных кресел в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Пожвинский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КДПЦ, включая расходы по доставке и монтажу (2023 г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.).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Общий объем расходов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1 300,0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тыс. руб., в том числе средства местного бюджета –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140,0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тыс. руб. Софинансирование за счет средств других бюджетов в бюджете ЮМО ко второму чтению не отражено в связи с отсутствием уведомлений о предоставлении межбюджетных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трансфертов.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Ремонт открытой сценической площадки МБУК «Юсьвинский КДЦ» (2024 г.) с общей стоимостью работ 2 100,0 тыс. руб., в том числе средства местного бюджета – 200,0 тыс. руб.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Софинансирование за счет средств других бюджетов в бюджете ЮМО ко второму чтению не отражено в связи с отсутствием уведомлений о предоставлении межбюджетных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трансфертов.</a:t>
            </a:r>
          </a:p>
          <a:p>
            <a:pPr algn="just">
              <a:defRPr/>
            </a:pP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Текущий ремонт МБУК «Юсьвинский КДЦ» (устранение предписаний надзорных органов в сфере пожарной безопасности) со стоимостью работ 2 428,2 тыс. руб. за счет средств местного бюджета 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ru-RU" sz="11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ru-RU" sz="11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-icons-png.flaticon.com/512/658/65896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39" y="1874163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3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844824"/>
            <a:ext cx="859379" cy="8572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1053"/>
            <a:ext cx="7139136" cy="5177609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МУНИЦИПАЛЬНАЯ ПРОГРАММА «РАЗВИТИЕ </a:t>
            </a:r>
            <a:r>
              <a:rPr lang="ru-RU" sz="1400" b="1" dirty="0" smtClean="0">
                <a:solidFill>
                  <a:srgbClr val="7030A0"/>
                </a:solidFill>
              </a:rPr>
              <a:t>ФИЗИЧЕСКОЙ КУЛЬТУРЫ И СПОРТА </a:t>
            </a:r>
            <a:r>
              <a:rPr lang="ru-RU" sz="1400" b="1" dirty="0">
                <a:solidFill>
                  <a:srgbClr val="7030A0"/>
                </a:solidFill>
              </a:rPr>
              <a:t>В ЮСЬВИНСКОМ МУНИЦИПАЛЬНОМ ОКРУГЕ ПЕРМСКОГО КРАЯ»</a:t>
            </a:r>
          </a:p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Ремонт хоккейной площадки при ДЮСШ «СПАРТ» (замена  хоккейных бортов, устройство модуля для переодевания, установка освещения, видеонаблюдения) (2023 г</a:t>
            </a:r>
            <a:r>
              <a:rPr lang="ru-RU" sz="1100" dirty="0" smtClean="0">
                <a:latin typeface="Arial Black" pitchFamily="34" charset="0"/>
              </a:rPr>
              <a:t>.) с общей стоимостью работ 3 500,0 тыс. руб., в том числе за счет средств местного бюджета 875,0 тыс. руб.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Устройство  </a:t>
            </a:r>
            <a:r>
              <a:rPr lang="ru-RU" sz="1100" dirty="0">
                <a:latin typeface="Arial Black" pitchFamily="34" charset="0"/>
              </a:rPr>
              <a:t>открытой спортивной площадки  МБОУ «Пожвинская ООШ №2», в том числе открытой площадки для уличной субкультуры (экстремальные ролики, трюковые самокаты, ВМХ велосипеды, скейтборды) (2024 г</a:t>
            </a:r>
            <a:r>
              <a:rPr lang="ru-RU" sz="1100" dirty="0" smtClean="0">
                <a:latin typeface="Arial Black" pitchFamily="34" charset="0"/>
              </a:rPr>
              <a:t>.) </a:t>
            </a:r>
            <a:r>
              <a:rPr lang="ru-RU" sz="1100" dirty="0">
                <a:latin typeface="Arial Black" pitchFamily="34" charset="0"/>
              </a:rPr>
              <a:t>с общей стоимостью работ </a:t>
            </a:r>
            <a:r>
              <a:rPr lang="ru-RU" sz="1100" dirty="0" smtClean="0">
                <a:latin typeface="Arial Black" pitchFamily="34" charset="0"/>
              </a:rPr>
              <a:t>4 000,0 </a:t>
            </a:r>
            <a:r>
              <a:rPr lang="ru-RU" sz="1100" dirty="0">
                <a:latin typeface="Arial Black" pitchFamily="34" charset="0"/>
              </a:rPr>
              <a:t>тыс. руб., в том числе за счет средств местного бюджета </a:t>
            </a:r>
            <a:r>
              <a:rPr lang="ru-RU" sz="1100" dirty="0" smtClean="0">
                <a:latin typeface="Arial Black" pitchFamily="34" charset="0"/>
              </a:rPr>
              <a:t>1 000,0 </a:t>
            </a:r>
            <a:r>
              <a:rPr lang="ru-RU" sz="1100" dirty="0">
                <a:latin typeface="Arial Black" pitchFamily="34" charset="0"/>
              </a:rPr>
              <a:t>тыс. руб</a:t>
            </a:r>
            <a:r>
              <a:rPr lang="ru-RU" sz="1100" dirty="0" smtClean="0">
                <a:latin typeface="Arial Black" pitchFamily="34" charset="0"/>
              </a:rPr>
              <a:t>. </a:t>
            </a:r>
            <a:r>
              <a:rPr lang="ru-RU" sz="1100" b="1" dirty="0">
                <a:latin typeface="Arial Black" pitchFamily="34" charset="0"/>
              </a:rPr>
              <a:t>Софинансирование за счет средств других бюджетов в бюджете ЮМО ко второму чтению не отражено в связи с отсутствием </a:t>
            </a:r>
            <a:r>
              <a:rPr lang="ru-RU" sz="1100" b="1" dirty="0" smtClean="0">
                <a:latin typeface="Arial Black" pitchFamily="34" charset="0"/>
              </a:rPr>
              <a:t>подтверждения </a:t>
            </a:r>
            <a:r>
              <a:rPr lang="ru-RU" sz="1100" b="1" dirty="0">
                <a:latin typeface="Arial Black" pitchFamily="34" charset="0"/>
              </a:rPr>
              <a:t>о предоставлении межбюджетных </a:t>
            </a:r>
            <a:r>
              <a:rPr lang="ru-RU" sz="1100" b="1" dirty="0" smtClean="0">
                <a:latin typeface="Arial Black" pitchFamily="34" charset="0"/>
              </a:rPr>
              <a:t>трансфертов (предоставление МБТ осуществляется по результатам конкурсного отбора).</a:t>
            </a:r>
          </a:p>
          <a:p>
            <a:pPr marL="64008" indent="0" algn="just">
              <a:buNone/>
            </a:pP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Капитальный ремонт здания МБОУ ДО «ДЮСШ «</a:t>
            </a:r>
            <a:r>
              <a:rPr lang="ru-RU" sz="1100" dirty="0" err="1">
                <a:latin typeface="Arial Black" pitchFamily="34" charset="0"/>
              </a:rPr>
              <a:t>Спарт</a:t>
            </a:r>
            <a:r>
              <a:rPr lang="ru-RU" sz="1100" dirty="0">
                <a:latin typeface="Arial Black" pitchFamily="34" charset="0"/>
              </a:rPr>
              <a:t>» в с. </a:t>
            </a:r>
            <a:r>
              <a:rPr lang="ru-RU" sz="1100" dirty="0" smtClean="0">
                <a:latin typeface="Arial Black" pitchFamily="34" charset="0"/>
              </a:rPr>
              <a:t>Юсьва: в </a:t>
            </a:r>
            <a:r>
              <a:rPr lang="ru-RU" sz="1100" dirty="0">
                <a:latin typeface="Arial Black" pitchFamily="34" charset="0"/>
              </a:rPr>
              <a:t>2024 г - разработка </a:t>
            </a:r>
            <a:r>
              <a:rPr lang="ru-RU" sz="1100" dirty="0" smtClean="0">
                <a:latin typeface="Arial Black" pitchFamily="34" charset="0"/>
              </a:rPr>
              <a:t>ПСД за счет средств местного бюджета в объеме 832,0 тыс. руб</a:t>
            </a:r>
            <a:r>
              <a:rPr lang="ru-RU" sz="1100" dirty="0">
                <a:latin typeface="Arial Black" pitchFamily="34" charset="0"/>
              </a:rPr>
              <a:t>.</a:t>
            </a:r>
            <a:r>
              <a:rPr lang="ru-RU" sz="1100" dirty="0" smtClean="0">
                <a:latin typeface="Arial Black" pitchFamily="34" charset="0"/>
              </a:rPr>
              <a:t>, </a:t>
            </a:r>
            <a:r>
              <a:rPr lang="ru-RU" sz="1100" dirty="0">
                <a:latin typeface="Arial Black" pitchFamily="34" charset="0"/>
              </a:rPr>
              <a:t>в 2025 г – ремонтные </a:t>
            </a:r>
            <a:r>
              <a:rPr lang="ru-RU" sz="1100" dirty="0" smtClean="0">
                <a:latin typeface="Arial Black" pitchFamily="34" charset="0"/>
              </a:rPr>
              <a:t>работы с прогнозной стоимостью работ 20 000,0 тыс. руб., в том числе средства местного бюджета – 5 000,0 тыс. руб. </a:t>
            </a:r>
            <a:r>
              <a:rPr lang="ru-RU" sz="1100" b="1" dirty="0">
                <a:latin typeface="Arial Black" pitchFamily="34" charset="0"/>
              </a:rPr>
              <a:t>Софинансирование за счет средств других бюджетов в бюджете ЮМО ко второму чтению не отражено в связи с отсутствием подтверждения о предоставлении межбюджетных трансфертов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64008" indent="0" algn="just" fontAlgn="auto">
              <a:spcAft>
                <a:spcPts val="0"/>
              </a:spcAft>
              <a:buNone/>
              <a:defRPr/>
            </a:pPr>
            <a:r>
              <a:rPr lang="ru-RU" sz="1100" b="1" dirty="0">
                <a:latin typeface="Arial Black" pitchFamily="34" charset="0"/>
              </a:rPr>
              <a:t>Разработка ПСД на реконструкцию футбольного стадиона в с.Юсьва с устройством беговой дорожки (2025 г</a:t>
            </a:r>
            <a:r>
              <a:rPr lang="ru-RU" sz="1100" b="1" dirty="0" smtClean="0">
                <a:latin typeface="Arial Black" pitchFamily="34" charset="0"/>
              </a:rPr>
              <a:t>.). (предусмотрена в </a:t>
            </a:r>
            <a:r>
              <a:rPr lang="ru-RU" sz="1100" b="1" dirty="0">
                <a:latin typeface="Arial Black" pitchFamily="34" charset="0"/>
              </a:rPr>
              <a:t>объеме условно-утвержденных </a:t>
            </a:r>
            <a:r>
              <a:rPr lang="ru-RU" sz="1100" b="1" dirty="0" smtClean="0">
                <a:latin typeface="Arial Black" pitchFamily="34" charset="0"/>
              </a:rPr>
              <a:t>расходов в сумме 1 788,0 тыс. руб. за счет средств местного бюджета)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8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1053"/>
            <a:ext cx="7344816" cy="5332283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</a:rPr>
              <a:t>«ТЕРРИТОРИАЛЬНОЕ РАЗВИТИЕ ЮСЬВИНСКОГО МУНИЦИПАЛЬНОГО ОКРУГА </a:t>
            </a:r>
            <a:r>
              <a:rPr lang="ru-RU" sz="1400" b="1" dirty="0">
                <a:solidFill>
                  <a:srgbClr val="7030A0"/>
                </a:solidFill>
              </a:rPr>
              <a:t>ПЕРМСКОГО КРАЯ»</a:t>
            </a:r>
          </a:p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Организация </a:t>
            </a:r>
            <a:r>
              <a:rPr lang="ru-RU" sz="1100" dirty="0">
                <a:latin typeface="Arial Black" pitchFamily="34" charset="0"/>
              </a:rPr>
              <a:t>пешеходных </a:t>
            </a:r>
            <a:r>
              <a:rPr lang="ru-RU" sz="1100" dirty="0" smtClean="0">
                <a:latin typeface="Arial Black" pitchFamily="34" charset="0"/>
              </a:rPr>
              <a:t>коммуникаций:</a:t>
            </a: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</a:t>
            </a:r>
            <a:r>
              <a:rPr lang="ru-RU" sz="1100" dirty="0">
                <a:latin typeface="Arial Black" pitchFamily="34" charset="0"/>
              </a:rPr>
              <a:t>п. </a:t>
            </a:r>
            <a:r>
              <a:rPr lang="ru-RU" sz="1100" dirty="0" err="1" smtClean="0">
                <a:latin typeface="Arial Black" pitchFamily="34" charset="0"/>
              </a:rPr>
              <a:t>Майкор</a:t>
            </a:r>
            <a:r>
              <a:rPr lang="ru-RU" sz="1100" dirty="0" smtClean="0">
                <a:latin typeface="Arial Black" pitchFamily="34" charset="0"/>
              </a:rPr>
              <a:t>: в 2023 году с общей стоимостью работ 1 ,736 тыс. руб. в том числе средства местного бюджета 521,0 тыс. руб., в 2024 году – 2 500,0 тыс. руб., в том числе средства местного бюджета 750,0 тыс. руб.;</a:t>
            </a:r>
          </a:p>
          <a:p>
            <a:pPr marL="64008" indent="0" algn="just">
              <a:buNone/>
            </a:pPr>
            <a:endParaRPr lang="ru-RU" sz="3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</a:t>
            </a:r>
            <a:r>
              <a:rPr lang="ru-RU" sz="1100" dirty="0">
                <a:latin typeface="Arial Black" pitchFamily="34" charset="0"/>
              </a:rPr>
              <a:t>с. </a:t>
            </a:r>
            <a:r>
              <a:rPr lang="ru-RU" sz="1100" dirty="0" err="1" smtClean="0">
                <a:latin typeface="Arial Black" pitchFamily="34" charset="0"/>
              </a:rPr>
              <a:t>Крохалево</a:t>
            </a:r>
            <a:r>
              <a:rPr lang="ru-RU" sz="1100" dirty="0" smtClean="0">
                <a:latin typeface="Arial Black" pitchFamily="34" charset="0"/>
              </a:rPr>
              <a:t>: в 2023 году с общей стоимостью работ 1 551,0 тыс. руб., в том числе средства местного бюджета 465,0 тыс. руб., в 2024 году с общей стоимостью работ           2 500,0 тыс. руб., в том числе средства местного бюджета 750,0 тыс., руб.;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2023 году за счет средств местного бюджета с общим объемом расходов 2 690,0 тыс. руб., в том числе: </a:t>
            </a:r>
            <a:r>
              <a:rPr lang="ru-RU" sz="1100" dirty="0">
                <a:latin typeface="Arial Black" pitchFamily="34" charset="0"/>
              </a:rPr>
              <a:t>деревянные тротуары в </a:t>
            </a:r>
            <a:r>
              <a:rPr lang="ru-RU" sz="1100" dirty="0" smtClean="0">
                <a:latin typeface="Arial Black" pitchFamily="34" charset="0"/>
              </a:rPr>
              <a:t>п. </a:t>
            </a:r>
            <a:r>
              <a:rPr lang="ru-RU" sz="1100" dirty="0" err="1" smtClean="0">
                <a:latin typeface="Arial Black" pitchFamily="34" charset="0"/>
              </a:rPr>
              <a:t>Тукачево</a:t>
            </a:r>
            <a:r>
              <a:rPr lang="ru-RU" sz="1100" dirty="0" smtClean="0">
                <a:latin typeface="Arial Black" pitchFamily="34" charset="0"/>
              </a:rPr>
              <a:t> - 383,2 тыс. руб., </a:t>
            </a:r>
            <a:r>
              <a:rPr lang="ru-RU" sz="1100" dirty="0">
                <a:latin typeface="Arial Black" pitchFamily="34" charset="0"/>
              </a:rPr>
              <a:t>тротуары в </a:t>
            </a:r>
            <a:r>
              <a:rPr lang="ru-RU" sz="1100" dirty="0" smtClean="0">
                <a:latin typeface="Arial Black" pitchFamily="34" charset="0"/>
              </a:rPr>
              <a:t>с. </a:t>
            </a:r>
            <a:r>
              <a:rPr lang="ru-RU" sz="1100" dirty="0" err="1" smtClean="0">
                <a:latin typeface="Arial Black" pitchFamily="34" charset="0"/>
              </a:rPr>
              <a:t>Крохалево</a:t>
            </a:r>
            <a:r>
              <a:rPr lang="ru-RU" sz="1100" dirty="0" smtClean="0">
                <a:latin typeface="Arial Black" pitchFamily="34" charset="0"/>
              </a:rPr>
              <a:t> – 1 307,5 тыс. руб., </a:t>
            </a:r>
            <a:r>
              <a:rPr lang="ru-RU" sz="1100" dirty="0">
                <a:latin typeface="Arial Black" pitchFamily="34" charset="0"/>
              </a:rPr>
              <a:t>тротуары </a:t>
            </a:r>
            <a:r>
              <a:rPr lang="ru-RU" sz="1100" dirty="0" smtClean="0">
                <a:latin typeface="Arial Black" pitchFamily="34" charset="0"/>
              </a:rPr>
              <a:t>в с</a:t>
            </a:r>
            <a:r>
              <a:rPr lang="ru-RU" sz="1100" dirty="0">
                <a:latin typeface="Arial Black" pitchFamily="34" charset="0"/>
              </a:rPr>
              <a:t>. Юсьва </a:t>
            </a:r>
            <a:r>
              <a:rPr lang="ru-RU" sz="1100" dirty="0" smtClean="0">
                <a:latin typeface="Arial Black" pitchFamily="34" charset="0"/>
              </a:rPr>
              <a:t>999,3 тыс. руб.;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с</a:t>
            </a:r>
            <a:r>
              <a:rPr lang="ru-RU" sz="1100" dirty="0">
                <a:latin typeface="Arial Black" pitchFamily="34" charset="0"/>
              </a:rPr>
              <a:t>. </a:t>
            </a:r>
            <a:r>
              <a:rPr lang="ru-RU" sz="1100" dirty="0" smtClean="0">
                <a:latin typeface="Arial Black" pitchFamily="34" charset="0"/>
              </a:rPr>
              <a:t>Купрос в 2025 году с общей стоимостью работ 2 500,0 тыс. руб., в том числе - средства местного бюджета 750,0 тыс. руб.;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с. Юсьва в 2025 году с общей стоимостью работ 2 500,0 тыс</a:t>
            </a:r>
            <a:r>
              <a:rPr lang="ru-RU" sz="1100" dirty="0">
                <a:latin typeface="Arial Black" pitchFamily="34" charset="0"/>
              </a:rPr>
              <a:t>. руб., в том числе средства местного бюджета 750,0 тыс. руб</a:t>
            </a:r>
            <a:r>
              <a:rPr lang="ru-RU" sz="1100" dirty="0" smtClean="0">
                <a:latin typeface="Arial Black" pitchFamily="34" charset="0"/>
              </a:rPr>
              <a:t>.;</a:t>
            </a:r>
          </a:p>
          <a:p>
            <a:pPr marL="64008" indent="0" algn="just">
              <a:buNone/>
            </a:pPr>
            <a:endParaRPr lang="ru-RU" sz="4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 - в период 2024-2025 гг. (</a:t>
            </a:r>
            <a:r>
              <a:rPr lang="ru-RU" sz="1100" dirty="0">
                <a:latin typeface="Arial Black" pitchFamily="34" charset="0"/>
              </a:rPr>
              <a:t>в п. Кама, с. Тимино, д. Городище, с. Аксеново, с. Купрос, с. Они, п. Пожва, с. </a:t>
            </a:r>
            <a:r>
              <a:rPr lang="ru-RU" sz="1100" dirty="0" err="1">
                <a:latin typeface="Arial Black" pitchFamily="34" charset="0"/>
              </a:rPr>
              <a:t>Крохалево</a:t>
            </a:r>
            <a:r>
              <a:rPr lang="ru-RU" sz="1100" dirty="0">
                <a:latin typeface="Arial Black" pitchFamily="34" charset="0"/>
              </a:rPr>
              <a:t>, д. </a:t>
            </a:r>
            <a:r>
              <a:rPr lang="ru-RU" sz="1100" dirty="0" err="1">
                <a:latin typeface="Arial Black" pitchFamily="34" charset="0"/>
              </a:rPr>
              <a:t>Зуево</a:t>
            </a:r>
            <a:r>
              <a:rPr lang="ru-RU" sz="1100" dirty="0">
                <a:latin typeface="Arial Black" pitchFamily="34" charset="0"/>
              </a:rPr>
              <a:t>, с. </a:t>
            </a:r>
            <a:r>
              <a:rPr lang="ru-RU" sz="1100" dirty="0" smtClean="0">
                <a:latin typeface="Arial Black" pitchFamily="34" charset="0"/>
              </a:rPr>
              <a:t>Юсьва) за счет средств местного бюджета с общей стоимостью работ в 2024 году – 2 797,6 тыс. руб., в 2025 году – 2 909,0 тыс. руб.</a:t>
            </a:r>
          </a:p>
          <a:p>
            <a:pPr marL="64008" indent="0" algn="just">
              <a:buNone/>
            </a:pPr>
            <a:endParaRPr lang="ru-RU" sz="11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Обустройство детских игровых площадок:</a:t>
            </a: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2024 году в п. </a:t>
            </a:r>
            <a:r>
              <a:rPr lang="ru-RU" sz="1100" dirty="0" err="1" smtClean="0">
                <a:latin typeface="Arial Black" pitchFamily="34" charset="0"/>
              </a:rPr>
              <a:t>Майкор</a:t>
            </a:r>
            <a:r>
              <a:rPr lang="ru-RU" sz="1100" dirty="0" smtClean="0">
                <a:latin typeface="Arial Black" pitchFamily="34" charset="0"/>
              </a:rPr>
              <a:t> с общей стоимостью работ 2 000,0 тыс. руб., в том числе за счет средств местного бюджета 600,0 тыс. руб.;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2025 году (в д. Кузьмино, с. Тимино, с. Аксеново, д. Городище) с общей стоимостью работ 2 000,0 тыс. руб., в том числе средства местного бюджета 600,0 тыс. руб.)</a:t>
            </a: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59154" t="38781" r="28031" b="46956"/>
          <a:stretch>
            <a:fillRect/>
          </a:stretch>
        </p:blipFill>
        <p:spPr bwMode="auto">
          <a:xfrm>
            <a:off x="189726" y="1772816"/>
            <a:ext cx="11419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68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1053"/>
            <a:ext cx="7139136" cy="5177609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</a:rPr>
              <a:t>«ТЕРРИТОРИАЛЬНОЕ РАЗВИТИЕ ЮСЬВИНСКОГО МУНИЦИПАЛЬНОГО ОКРУГА </a:t>
            </a:r>
            <a:r>
              <a:rPr lang="ru-RU" sz="1400" b="1" dirty="0">
                <a:solidFill>
                  <a:srgbClr val="7030A0"/>
                </a:solidFill>
              </a:rPr>
              <a:t>ПЕРМСКОГО КРАЯ»</a:t>
            </a:r>
          </a:p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Устройство уличного освещения:</a:t>
            </a: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за счет средств местного бюджета:</a:t>
            </a: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</a:t>
            </a:r>
            <a:r>
              <a:rPr lang="ru-RU" sz="1100" dirty="0">
                <a:latin typeface="Arial Black" pitchFamily="34" charset="0"/>
              </a:rPr>
              <a:t>2023 году </a:t>
            </a:r>
            <a:r>
              <a:rPr lang="ru-RU" sz="1100" dirty="0" smtClean="0">
                <a:latin typeface="Arial Black" pitchFamily="34" charset="0"/>
              </a:rPr>
              <a:t>с общей стоимостью работ 1 600,0 тыс. руб. (в том числе в п. </a:t>
            </a:r>
            <a:r>
              <a:rPr lang="ru-RU" sz="1100" dirty="0" err="1" smtClean="0">
                <a:latin typeface="Arial Black" pitchFamily="34" charset="0"/>
              </a:rPr>
              <a:t>Майкор</a:t>
            </a:r>
            <a:r>
              <a:rPr lang="ru-RU" sz="1100" dirty="0" smtClean="0">
                <a:latin typeface="Arial Black" pitchFamily="34" charset="0"/>
              </a:rPr>
              <a:t> – 600,0 тыс. руб., в с. </a:t>
            </a:r>
            <a:r>
              <a:rPr lang="ru-RU" sz="1100" dirty="0" err="1" smtClean="0">
                <a:latin typeface="Arial Black" pitchFamily="34" charset="0"/>
              </a:rPr>
              <a:t>Крохалево</a:t>
            </a:r>
            <a:r>
              <a:rPr lang="ru-RU" sz="1100" dirty="0" smtClean="0">
                <a:latin typeface="Arial Black" pitchFamily="34" charset="0"/>
              </a:rPr>
              <a:t> – 1 000,0 тыс. руб.);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период 2024-2025 гг. ( в п. </a:t>
            </a:r>
            <a:r>
              <a:rPr lang="ru-RU" sz="1100" dirty="0" err="1" smtClean="0">
                <a:latin typeface="Arial Black" pitchFamily="34" charset="0"/>
              </a:rPr>
              <a:t>Тукачево</a:t>
            </a:r>
            <a:r>
              <a:rPr lang="ru-RU" sz="1100" dirty="0" smtClean="0">
                <a:latin typeface="Arial Black" pitchFamily="34" charset="0"/>
              </a:rPr>
              <a:t>, д. </a:t>
            </a:r>
            <a:r>
              <a:rPr lang="ru-RU" sz="1100" dirty="0" err="1">
                <a:latin typeface="Arial Black" pitchFamily="34" charset="0"/>
              </a:rPr>
              <a:t>С</a:t>
            </a:r>
            <a:r>
              <a:rPr lang="ru-RU" sz="1100" dirty="0" err="1" smtClean="0">
                <a:latin typeface="Arial Black" pitchFamily="34" charset="0"/>
              </a:rPr>
              <a:t>имянково</a:t>
            </a:r>
            <a:r>
              <a:rPr lang="ru-RU" sz="1100" dirty="0" smtClean="0">
                <a:latin typeface="Arial Black" pitchFamily="34" charset="0"/>
              </a:rPr>
              <a:t>, с. Юсьва, с. Они, д. </a:t>
            </a:r>
            <a:r>
              <a:rPr lang="ru-RU" sz="1100" dirty="0" err="1" smtClean="0">
                <a:latin typeface="Arial Black" pitchFamily="34" charset="0"/>
              </a:rPr>
              <a:t>Потапово</a:t>
            </a:r>
            <a:r>
              <a:rPr lang="ru-RU" sz="1100" dirty="0" smtClean="0">
                <a:latin typeface="Arial Black" pitchFamily="34" charset="0"/>
              </a:rPr>
              <a:t>, д. </a:t>
            </a:r>
            <a:r>
              <a:rPr lang="ru-RU" sz="1100" dirty="0" err="1" smtClean="0">
                <a:latin typeface="Arial Black" pitchFamily="34" charset="0"/>
              </a:rPr>
              <a:t>Лепмиха</a:t>
            </a:r>
            <a:r>
              <a:rPr lang="ru-RU" sz="1100" dirty="0" smtClean="0">
                <a:latin typeface="Arial Black" pitchFamily="34" charset="0"/>
              </a:rPr>
              <a:t>, д. Усть-Пожва, д. </a:t>
            </a:r>
            <a:r>
              <a:rPr lang="ru-RU" sz="1100" dirty="0" err="1" smtClean="0">
                <a:latin typeface="Arial Black" pitchFamily="34" charset="0"/>
              </a:rPr>
              <a:t>Габово</a:t>
            </a:r>
            <a:r>
              <a:rPr lang="ru-RU" sz="1100" dirty="0" smtClean="0">
                <a:latin typeface="Arial Black" pitchFamily="34" charset="0"/>
              </a:rPr>
              <a:t>, п. Пожва) с общей стоимостью работ в 2024 году – 1 664,0 тыс. руб., в 2025 году 1 730,0 тыс. руб.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в 2024 году (с. Юсьва, д. </a:t>
            </a:r>
            <a:r>
              <a:rPr lang="ru-RU" sz="1100" dirty="0" err="1" smtClean="0">
                <a:latin typeface="Arial Black" pitchFamily="34" charset="0"/>
              </a:rPr>
              <a:t>Макарово</a:t>
            </a:r>
            <a:r>
              <a:rPr lang="ru-RU" sz="1100" dirty="0" smtClean="0">
                <a:latin typeface="Arial Black" pitchFamily="34" charset="0"/>
              </a:rPr>
              <a:t>, д. </a:t>
            </a:r>
            <a:r>
              <a:rPr lang="ru-RU" sz="1100" dirty="0" err="1" smtClean="0">
                <a:latin typeface="Arial Black" pitchFamily="34" charset="0"/>
              </a:rPr>
              <a:t>Габово</a:t>
            </a:r>
            <a:r>
              <a:rPr lang="ru-RU" sz="1100" dirty="0" smtClean="0">
                <a:latin typeface="Arial Black" pitchFamily="34" charset="0"/>
              </a:rPr>
              <a:t>) с общей стоимостью работ 2 778,0тыс. руб. в том числе средства местного бюджета 521,0 тыс. руб., в 2024 году – 2 500,0 тыс. руб., в том числе средства местного бюджета 750,0 тыс. руб.;</a:t>
            </a: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59154" t="38781" r="28031" b="46956"/>
          <a:stretch>
            <a:fillRect/>
          </a:stretch>
        </p:blipFill>
        <p:spPr bwMode="auto">
          <a:xfrm>
            <a:off x="189726" y="1772816"/>
            <a:ext cx="11419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092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  <a:endParaRPr lang="ru-RU" sz="1800" dirty="0"/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1053"/>
            <a:ext cx="7416824" cy="5332283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</a:rPr>
              <a:t>«ТЕРРИТОРИАЛЬНОЕ РАЗВИТИЕ ЮСЬВИНСКОГО МУНИЦИПАЛЬНОГО ОКРУГА </a:t>
            </a:r>
            <a:r>
              <a:rPr lang="ru-RU" sz="1400" b="1" dirty="0">
                <a:solidFill>
                  <a:srgbClr val="7030A0"/>
                </a:solidFill>
              </a:rPr>
              <a:t>ПЕРМСКОГО КРАЯ»</a:t>
            </a:r>
          </a:p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Ремонтно-восстановительные работы:</a:t>
            </a: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2024 году по ул. Центральная в д. Подволошино с общей стоимостью работ 2 000,0 тыс. руб., в том числе средства местного бюджета 600,0 тыс. руб.;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в 2025 году:</a:t>
            </a: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по ул. Советская в с. Юсьва с общей стоимостью работ 2 500,0 тыс. руб., в том числе средства местного бюджета 750,0 тыс. руб.;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по ул. </a:t>
            </a:r>
            <a:r>
              <a:rPr lang="ru-RU" sz="1100" dirty="0" smtClean="0">
                <a:latin typeface="Arial Black" pitchFamily="34" charset="0"/>
              </a:rPr>
              <a:t>Красноармейская </a:t>
            </a:r>
            <a:r>
              <a:rPr lang="ru-RU" sz="1100" dirty="0">
                <a:latin typeface="Arial Black" pitchFamily="34" charset="0"/>
              </a:rPr>
              <a:t>в с. Юсьва с общей стоимостью работ 2 500,0 тыс. руб., в том числе средства местного бюджета 750,0 тыс. руб</a:t>
            </a:r>
            <a:r>
              <a:rPr lang="ru-RU" sz="1100" dirty="0" smtClean="0">
                <a:latin typeface="Arial Black" pitchFamily="34" charset="0"/>
              </a:rPr>
              <a:t>.;</a:t>
            </a:r>
          </a:p>
          <a:p>
            <a:pPr marL="64008" indent="0" algn="just">
              <a:buNone/>
            </a:pPr>
            <a:endParaRPr lang="ru-RU" sz="4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по ул. </a:t>
            </a:r>
            <a:r>
              <a:rPr lang="ru-RU" sz="1100" dirty="0" smtClean="0">
                <a:latin typeface="Arial Black" pitchFamily="34" charset="0"/>
              </a:rPr>
              <a:t>Подгорная в </a:t>
            </a:r>
            <a:r>
              <a:rPr lang="ru-RU" sz="1100" dirty="0">
                <a:latin typeface="Arial Black" pitchFamily="34" charset="0"/>
              </a:rPr>
              <a:t>с. Юсьва с общей стоимостью работ 2 </a:t>
            </a:r>
            <a:r>
              <a:rPr lang="ru-RU" sz="1100" dirty="0" smtClean="0">
                <a:latin typeface="Arial Black" pitchFamily="34" charset="0"/>
              </a:rPr>
              <a:t>000,0 </a:t>
            </a:r>
            <a:r>
              <a:rPr lang="ru-RU" sz="1100" dirty="0">
                <a:latin typeface="Arial Black" pitchFamily="34" charset="0"/>
              </a:rPr>
              <a:t>тыс. руб., в том числе средства местного бюджета </a:t>
            </a:r>
            <a:r>
              <a:rPr lang="ru-RU" sz="1100" dirty="0" smtClean="0">
                <a:latin typeface="Arial Black" pitchFamily="34" charset="0"/>
              </a:rPr>
              <a:t>600,0 </a:t>
            </a:r>
            <a:r>
              <a:rPr lang="ru-RU" sz="1100" dirty="0">
                <a:latin typeface="Arial Black" pitchFamily="34" charset="0"/>
              </a:rPr>
              <a:t>тыс. руб.;</a:t>
            </a: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Обустройство в 2023 году 10 площадок ТКО за счет средств местного бюджета с общей стоимостью работ 1 135,7 тыс. руб. с приобретением контейнеров для сбора ТКО на сумму 681,3 тыс. руб.</a:t>
            </a:r>
          </a:p>
          <a:p>
            <a:pPr marL="64008" indent="0" algn="just">
              <a:buNone/>
            </a:pPr>
            <a:endParaRPr lang="ru-RU" sz="11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Строительство в 2023 году очистных сооружений в с. Юсьва с общей стоимостью работ 107 073,6 тыс. руб., в том числе средства местного бюджета 1 428,0 тыс. руб.</a:t>
            </a:r>
            <a:r>
              <a:rPr lang="ru-RU" sz="1100" b="1" dirty="0">
                <a:latin typeface="Arial Black" pitchFamily="34" charset="0"/>
              </a:rPr>
              <a:t> Софинансирование за счет средств других бюджетов в бюджете ЮМО ко второму чтению не отражено в связи с отсутствием уведомлений о предоставлении межбюджетных трансфертов</a:t>
            </a: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Строительство  и реконструкция в 2023 году локального водопровода в п. </a:t>
            </a:r>
            <a:r>
              <a:rPr lang="ru-RU" sz="1100" dirty="0" err="1" smtClean="0">
                <a:latin typeface="Arial Black" pitchFamily="34" charset="0"/>
              </a:rPr>
              <a:t>Майкор</a:t>
            </a:r>
            <a:r>
              <a:rPr lang="ru-RU" sz="1100" dirty="0" smtClean="0">
                <a:latin typeface="Arial Black" pitchFamily="34" charset="0"/>
              </a:rPr>
              <a:t> с общей стоимостью работ 19 732,7 тыс. руб., в том числе средства местного бюджета 270,3 тыс. руб.</a:t>
            </a:r>
            <a:r>
              <a:rPr lang="ru-RU" sz="1100" b="1" dirty="0">
                <a:latin typeface="Arial Black" pitchFamily="34" charset="0"/>
              </a:rPr>
              <a:t> Софинансирование за счет средств других бюджетов в бюджете ЮМО ко второму чтению не отражено в связи с отсутствием уведомлений о предоставлении межбюджетных трансфертов</a:t>
            </a:r>
            <a:endParaRPr lang="ru-RU" sz="1100" dirty="0" smtClean="0"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59154" t="38781" r="28031" b="46956"/>
          <a:stretch>
            <a:fillRect/>
          </a:stretch>
        </p:blipFill>
        <p:spPr bwMode="auto">
          <a:xfrm>
            <a:off x="189726" y="1772816"/>
            <a:ext cx="11419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kisspng-computer-icons-information-technology-clip-art-it-about-us-v-panevys-science-and-technolog-5d1b187ae29e89.148978941562056826928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371" y="4509120"/>
            <a:ext cx="847269" cy="8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  <a:endParaRPr lang="ru-RU" sz="1800" dirty="0"/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1053"/>
            <a:ext cx="7139136" cy="5177609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</a:rPr>
              <a:t>«ТЕРРИТОРИАЛЬНОЕ РАЗВИТИЕ ЮСЬВИНСКОГО МУНИЦИПАЛЬНОГО ОКРУГА </a:t>
            </a:r>
            <a:r>
              <a:rPr lang="ru-RU" sz="1400" b="1" dirty="0">
                <a:solidFill>
                  <a:srgbClr val="7030A0"/>
                </a:solidFill>
              </a:rPr>
              <a:t>ПЕРМСКОГО КРАЯ»</a:t>
            </a:r>
          </a:p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Реализация в 2023 году проектов инициативного бюджетирования:</a:t>
            </a: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обустройство детской площадки в с. </a:t>
            </a:r>
            <a:r>
              <a:rPr lang="ru-RU" sz="1100" dirty="0" err="1" smtClean="0">
                <a:latin typeface="Arial Black" pitchFamily="34" charset="0"/>
              </a:rPr>
              <a:t>Доег</a:t>
            </a:r>
            <a:r>
              <a:rPr lang="ru-RU" sz="1100" dirty="0" smtClean="0">
                <a:latin typeface="Arial Black" pitchFamily="34" charset="0"/>
              </a:rPr>
              <a:t> с общей стоимостью работ 1 000,0 тыс. руб., в том числе средства местного бюджета 50,0 тыс. руб.;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обустройство </a:t>
            </a:r>
            <a:r>
              <a:rPr lang="ru-RU" sz="1100" dirty="0">
                <a:latin typeface="Arial Black" pitchFamily="34" charset="0"/>
              </a:rPr>
              <a:t>детской площадки в с. </a:t>
            </a:r>
            <a:r>
              <a:rPr lang="ru-RU" sz="1100" dirty="0" err="1" smtClean="0">
                <a:latin typeface="Arial Black" pitchFamily="34" charset="0"/>
              </a:rPr>
              <a:t>Крохалево</a:t>
            </a:r>
            <a:r>
              <a:rPr lang="ru-RU" sz="1100" dirty="0" smtClean="0">
                <a:latin typeface="Arial Black" pitchFamily="34" charset="0"/>
              </a:rPr>
              <a:t> </a:t>
            </a:r>
            <a:r>
              <a:rPr lang="ru-RU" sz="1100" dirty="0">
                <a:latin typeface="Arial Black" pitchFamily="34" charset="0"/>
              </a:rPr>
              <a:t>с общей стоимостью работ </a:t>
            </a:r>
            <a:r>
              <a:rPr lang="ru-RU" sz="1100" dirty="0" smtClean="0">
                <a:latin typeface="Arial Black" pitchFamily="34" charset="0"/>
              </a:rPr>
              <a:t>1 000,0 </a:t>
            </a:r>
            <a:r>
              <a:rPr lang="ru-RU" sz="1100" dirty="0">
                <a:latin typeface="Arial Black" pitchFamily="34" charset="0"/>
              </a:rPr>
              <a:t>тыс. руб., в том числе средства местного бюджета 50,0 тыс. руб</a:t>
            </a:r>
            <a:r>
              <a:rPr lang="ru-RU" sz="1100" dirty="0" smtClean="0">
                <a:latin typeface="Arial Black" pitchFamily="34" charset="0"/>
              </a:rPr>
              <a:t>.;</a:t>
            </a:r>
          </a:p>
          <a:p>
            <a:pPr marL="64008" indent="0" algn="just">
              <a:buNone/>
            </a:pPr>
            <a:endParaRPr lang="ru-RU" sz="4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обустройство сквера для массового отдыха населения в с. Купрос с </a:t>
            </a:r>
            <a:r>
              <a:rPr lang="ru-RU" sz="1100" dirty="0">
                <a:latin typeface="Arial Black" pitchFamily="34" charset="0"/>
              </a:rPr>
              <a:t>общей стоимостью работ </a:t>
            </a:r>
            <a:r>
              <a:rPr lang="ru-RU" sz="1100" dirty="0" smtClean="0">
                <a:latin typeface="Arial Black" pitchFamily="34" charset="0"/>
              </a:rPr>
              <a:t>599,0 </a:t>
            </a:r>
            <a:r>
              <a:rPr lang="ru-RU" sz="1100" dirty="0">
                <a:latin typeface="Arial Black" pitchFamily="34" charset="0"/>
              </a:rPr>
              <a:t>тыс. руб., в том числе средства местного бюджета </a:t>
            </a:r>
            <a:r>
              <a:rPr lang="ru-RU" sz="1100" dirty="0" smtClean="0">
                <a:latin typeface="Arial Black" pitchFamily="34" charset="0"/>
              </a:rPr>
              <a:t>30,0 </a:t>
            </a:r>
            <a:r>
              <a:rPr lang="ru-RU" sz="1100" dirty="0">
                <a:latin typeface="Arial Black" pitchFamily="34" charset="0"/>
              </a:rPr>
              <a:t>тыс. руб</a:t>
            </a:r>
            <a:r>
              <a:rPr lang="ru-RU" sz="1100" dirty="0" smtClean="0">
                <a:latin typeface="Arial Black" pitchFamily="34" charset="0"/>
              </a:rPr>
              <a:t>.;</a:t>
            </a:r>
          </a:p>
          <a:p>
            <a:pPr marL="64008" indent="0" algn="just">
              <a:buNone/>
            </a:pPr>
            <a:endParaRPr lang="ru-RU" sz="4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- ремонт лестницы и пешеходного перехода через р. Зуевка в п. </a:t>
            </a:r>
            <a:r>
              <a:rPr lang="ru-RU" sz="1100" dirty="0" err="1" smtClean="0">
                <a:latin typeface="Arial Black" pitchFamily="34" charset="0"/>
              </a:rPr>
              <a:t>Майкор</a:t>
            </a:r>
            <a:r>
              <a:rPr lang="ru-RU" sz="1100" dirty="0" smtClean="0">
                <a:latin typeface="Arial Black" pitchFamily="34" charset="0"/>
              </a:rPr>
              <a:t> </a:t>
            </a:r>
            <a:r>
              <a:rPr lang="ru-RU" sz="1100" dirty="0">
                <a:latin typeface="Arial Black" pitchFamily="34" charset="0"/>
              </a:rPr>
              <a:t>с общей стоимостью работ </a:t>
            </a:r>
            <a:r>
              <a:rPr lang="ru-RU" sz="1100" dirty="0" smtClean="0">
                <a:latin typeface="Arial Black" pitchFamily="34" charset="0"/>
              </a:rPr>
              <a:t>1 251,9 </a:t>
            </a:r>
            <a:r>
              <a:rPr lang="ru-RU" sz="1100" dirty="0">
                <a:latin typeface="Arial Black" pitchFamily="34" charset="0"/>
              </a:rPr>
              <a:t>тыс. руб., в том числе средства местного бюджета </a:t>
            </a:r>
            <a:r>
              <a:rPr lang="ru-RU" sz="1100" dirty="0" smtClean="0">
                <a:latin typeface="Arial Black" pitchFamily="34" charset="0"/>
              </a:rPr>
              <a:t>62,6 </a:t>
            </a:r>
            <a:r>
              <a:rPr lang="ru-RU" sz="1100" dirty="0">
                <a:latin typeface="Arial Black" pitchFamily="34" charset="0"/>
              </a:rPr>
              <a:t>тыс. руб</a:t>
            </a:r>
            <a:r>
              <a:rPr lang="ru-RU" sz="1100" dirty="0" smtClean="0">
                <a:latin typeface="Arial Black" pitchFamily="34" charset="0"/>
              </a:rPr>
              <a:t>.;</a:t>
            </a:r>
          </a:p>
          <a:p>
            <a:pPr marL="64008" indent="0" algn="just">
              <a:buNone/>
            </a:pPr>
            <a:endParaRPr lang="ru-RU" sz="4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- </a:t>
            </a:r>
            <a:r>
              <a:rPr lang="ru-RU" sz="1100" dirty="0" smtClean="0">
                <a:latin typeface="Arial Black" pitchFamily="34" charset="0"/>
              </a:rPr>
              <a:t>благоустройство двора МБОУ «Пожвинская СОШ № 1» с </a:t>
            </a:r>
            <a:r>
              <a:rPr lang="ru-RU" sz="1100" dirty="0">
                <a:latin typeface="Arial Black" pitchFamily="34" charset="0"/>
              </a:rPr>
              <a:t>общей стоимостью работ 6</a:t>
            </a:r>
            <a:r>
              <a:rPr lang="ru-RU" sz="1100" dirty="0" smtClean="0">
                <a:latin typeface="Arial Black" pitchFamily="34" charset="0"/>
              </a:rPr>
              <a:t>00,0 </a:t>
            </a:r>
            <a:r>
              <a:rPr lang="ru-RU" sz="1100" dirty="0">
                <a:latin typeface="Arial Black" pitchFamily="34" charset="0"/>
              </a:rPr>
              <a:t>тыс. руб., в том числе средства местного бюджета </a:t>
            </a:r>
            <a:r>
              <a:rPr lang="ru-RU" sz="1100" dirty="0" smtClean="0">
                <a:latin typeface="Arial Black" pitchFamily="34" charset="0"/>
              </a:rPr>
              <a:t>30,0 </a:t>
            </a:r>
            <a:r>
              <a:rPr lang="ru-RU" sz="1100" dirty="0">
                <a:latin typeface="Arial Black" pitchFamily="34" charset="0"/>
              </a:rPr>
              <a:t>тыс. руб.;</a:t>
            </a: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Ремонт (обустройство) источников водоснабжения за счет средств местного бюджета в 2023 году – 3 091,9 тыс. руб., в 2024 году – 3 215,6 тыс. руб., в 2025 году –             3 344,2 тыс. руб.</a:t>
            </a:r>
          </a:p>
          <a:p>
            <a:pPr marL="64008" indent="0" algn="just">
              <a:buNone/>
            </a:pPr>
            <a:endParaRPr lang="ru-RU" sz="11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Проектирование в 2024 году 2-х </a:t>
            </a:r>
            <a:r>
              <a:rPr lang="ru-RU" sz="1100" dirty="0" err="1" smtClean="0">
                <a:latin typeface="Arial Black" pitchFamily="34" charset="0"/>
              </a:rPr>
              <a:t>блочно</a:t>
            </a:r>
            <a:r>
              <a:rPr lang="ru-RU" sz="1100" dirty="0" smtClean="0">
                <a:latin typeface="Arial Black" pitchFamily="34" charset="0"/>
              </a:rPr>
              <a:t>-модульных газовых котельных (для МБОУ «Майкорская ОШИ для ОВЗ», </a:t>
            </a:r>
            <a:r>
              <a:rPr lang="ru-RU" sz="1100" dirty="0" err="1" smtClean="0">
                <a:latin typeface="Arial Black" pitchFamily="34" charset="0"/>
              </a:rPr>
              <a:t>Майкорского</a:t>
            </a:r>
            <a:r>
              <a:rPr lang="ru-RU" sz="1100" dirty="0" smtClean="0">
                <a:latin typeface="Arial Black" pitchFamily="34" charset="0"/>
              </a:rPr>
              <a:t> д/сада «Радуга» и МБУК «</a:t>
            </a:r>
            <a:r>
              <a:rPr lang="ru-RU" sz="1100" dirty="0" err="1" smtClean="0">
                <a:latin typeface="Arial Black" pitchFamily="34" charset="0"/>
              </a:rPr>
              <a:t>Майкорский</a:t>
            </a:r>
            <a:r>
              <a:rPr lang="ru-RU" sz="1100" dirty="0" smtClean="0">
                <a:latin typeface="Arial Black" pitchFamily="34" charset="0"/>
              </a:rPr>
              <a:t> КДЦ») за счет средств местного бюджета с общей стоимостью работ 4 478,4 тыс. руб. и проведение государственной экспертизы  - 896,8 тыс. руб.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59154" t="38781" r="28031" b="46956"/>
          <a:stretch>
            <a:fillRect/>
          </a:stretch>
        </p:blipFill>
        <p:spPr bwMode="auto">
          <a:xfrm>
            <a:off x="189726" y="1772816"/>
            <a:ext cx="11419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92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u="sng" dirty="0" smtClean="0"/>
              <a:t>Основные изменения, учитываемые при формировании доходной части бюджета</a:t>
            </a:r>
            <a:endParaRPr lang="ru-RU" sz="25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82808"/>
            <a:ext cx="7901014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Исключена в полном объеме передача в бюджеты муниципальных образований транспортного налога и заменена нормативами отчислений от налога, взимаемого в связи с применением упрощенной системы налогообложения, в том числе минимального налога, - по дифференцированным нормативам (в зависимости от численности населения), устанавливаемым законом о бюджете Пермского края. Дифференцированный норматив для Юсьвинского муниципального округа Пермского края установлен в размере 6%;</a:t>
            </a:r>
          </a:p>
          <a:p>
            <a:pPr algn="just"/>
            <a:r>
              <a:rPr lang="ru-RU" sz="2000" dirty="0" smtClean="0"/>
              <a:t>Увеличение дотаций на выравнивание бюджетной обеспеченности муниципальных образований в связи с изменением схемы распределения налогов по уровням бюджетов и применением коэффициента </a:t>
            </a:r>
            <a:r>
              <a:rPr lang="ru-RU" sz="2000" dirty="0" err="1" smtClean="0"/>
              <a:t>неблагоприятности</a:t>
            </a:r>
            <a:r>
              <a:rPr lang="ru-RU" sz="2000" dirty="0" smtClean="0"/>
              <a:t>  климатических условий к расходам по содержанию муниципальных учреждений.</a:t>
            </a:r>
            <a:endParaRPr lang="ru-RU" sz="2000" dirty="0"/>
          </a:p>
        </p:txBody>
      </p:sp>
      <p:pic>
        <p:nvPicPr>
          <p:cNvPr id="4" name="Содержимое 9" descr="istockphoto-532785975-612x6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00240"/>
            <a:ext cx="935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9" descr="istockphoto-532785975-612x6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4797152"/>
            <a:ext cx="935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2" y="14180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  <a:endParaRPr lang="ru-RU" sz="1800" dirty="0"/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1053"/>
            <a:ext cx="7139136" cy="5177609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</a:rPr>
              <a:t>«РАЗВИТИЕ ТРАНСПОРТНОЙ СИСТЕМЫ ЮСЬВИНСКОГО МУНИЦИПАЛЬНОГО ОКРУГА </a:t>
            </a:r>
            <a:r>
              <a:rPr lang="ru-RU" sz="1400" b="1" dirty="0">
                <a:solidFill>
                  <a:srgbClr val="7030A0"/>
                </a:solidFill>
              </a:rPr>
              <a:t>ПЕРМСКОГО КРАЯ»</a:t>
            </a:r>
          </a:p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Ремонт автомобильных дорог запланирован: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на 2023 год с общей стоимостью работ 27 098,6 тыс. руб., в том числе средства местного бюджета 9 023,1 тыс. руб. (распределение средств дорожного фонда Юсьвинского муниципального округа ПК по объектам приведено в Приложении 4 к проекту решения о бюджете);</a:t>
            </a:r>
          </a:p>
          <a:p>
            <a:pPr marL="64008" indent="0" algn="just">
              <a:buNone/>
            </a:pPr>
            <a:endParaRPr lang="ru-RU" sz="4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на </a:t>
            </a:r>
            <a:r>
              <a:rPr lang="ru-RU" sz="1100" dirty="0" smtClean="0">
                <a:latin typeface="Arial Black" pitchFamily="34" charset="0"/>
              </a:rPr>
              <a:t>2024 </a:t>
            </a:r>
            <a:r>
              <a:rPr lang="ru-RU" sz="1100" dirty="0">
                <a:latin typeface="Arial Black" pitchFamily="34" charset="0"/>
              </a:rPr>
              <a:t>год с общей стоимостью работ </a:t>
            </a:r>
            <a:r>
              <a:rPr lang="ru-RU" sz="1100" dirty="0" smtClean="0">
                <a:latin typeface="Arial Black" pitchFamily="34" charset="0"/>
              </a:rPr>
              <a:t>32 374,9 тыс</a:t>
            </a:r>
            <a:r>
              <a:rPr lang="ru-RU" sz="1100" dirty="0">
                <a:latin typeface="Arial Black" pitchFamily="34" charset="0"/>
              </a:rPr>
              <a:t>. руб., в том числе средства местного бюджета </a:t>
            </a:r>
            <a:r>
              <a:rPr lang="ru-RU" sz="1100" dirty="0" smtClean="0">
                <a:latin typeface="Arial Black" pitchFamily="34" charset="0"/>
              </a:rPr>
              <a:t>6 267,3 тыс</a:t>
            </a:r>
            <a:r>
              <a:rPr lang="ru-RU" sz="1100" dirty="0">
                <a:latin typeface="Arial Black" pitchFamily="34" charset="0"/>
              </a:rPr>
              <a:t>. руб</a:t>
            </a:r>
            <a:r>
              <a:rPr lang="ru-RU" sz="1100" dirty="0" smtClean="0">
                <a:latin typeface="Arial Black" pitchFamily="34" charset="0"/>
              </a:rPr>
              <a:t>.;</a:t>
            </a:r>
          </a:p>
          <a:p>
            <a:pPr marL="64008" indent="0" algn="just">
              <a:buNone/>
            </a:pPr>
            <a:endParaRPr lang="ru-RU" sz="4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на </a:t>
            </a:r>
            <a:r>
              <a:rPr lang="ru-RU" sz="1100" dirty="0" smtClean="0">
                <a:latin typeface="Arial Black" pitchFamily="34" charset="0"/>
              </a:rPr>
              <a:t>2025 </a:t>
            </a:r>
            <a:r>
              <a:rPr lang="ru-RU" sz="1100" dirty="0">
                <a:latin typeface="Arial Black" pitchFamily="34" charset="0"/>
              </a:rPr>
              <a:t>год с общей стоимостью работ </a:t>
            </a:r>
            <a:r>
              <a:rPr lang="ru-RU" sz="1100" dirty="0" smtClean="0">
                <a:latin typeface="Arial Black" pitchFamily="34" charset="0"/>
              </a:rPr>
              <a:t>29 730,7 тыс</a:t>
            </a:r>
            <a:r>
              <a:rPr lang="ru-RU" sz="1100" dirty="0">
                <a:latin typeface="Arial Black" pitchFamily="34" charset="0"/>
              </a:rPr>
              <a:t>. руб., в том числе средства местного бюджета </a:t>
            </a:r>
            <a:r>
              <a:rPr lang="ru-RU" sz="1100" dirty="0" smtClean="0">
                <a:latin typeface="Arial Black" pitchFamily="34" charset="0"/>
              </a:rPr>
              <a:t>3 769,0 тыс</a:t>
            </a:r>
            <a:r>
              <a:rPr lang="ru-RU" sz="1100" dirty="0">
                <a:latin typeface="Arial Black" pitchFamily="34" charset="0"/>
              </a:rPr>
              <a:t>. руб</a:t>
            </a:r>
            <a:r>
              <a:rPr lang="ru-RU" sz="1100" dirty="0" smtClean="0">
                <a:latin typeface="Arial Black" pitchFamily="34" charset="0"/>
              </a:rPr>
              <a:t>.</a:t>
            </a:r>
            <a:endParaRPr lang="ru-RU" sz="1100" dirty="0">
              <a:latin typeface="Arial Black" pitchFamily="34" charset="0"/>
            </a:endParaRPr>
          </a:p>
          <a:p>
            <a:pPr marL="64008" indent="0">
              <a:buNone/>
            </a:pPr>
            <a:r>
              <a:rPr lang="ru-RU" sz="1100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7" name="Содержимое 11" descr="1619733886_13-phonoteka_org-p-tropinka-bez-fona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364"/>
            <a:ext cx="963678" cy="8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02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  <a:endParaRPr lang="ru-RU" sz="1800" dirty="0"/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1053"/>
            <a:ext cx="7139136" cy="5177609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</a:rPr>
              <a:t>«ФОРМИРОВАНИЕ КОМФОРТНОЙ ГОРОДСКОЙ СРЕДЫ НА ТЕРРИТОРИИ ЮСЬВИНСКОГО МУНИЦИПАЛЬНОГО ОКРУГА </a:t>
            </a:r>
            <a:r>
              <a:rPr lang="ru-RU" sz="1400" b="1" dirty="0">
                <a:solidFill>
                  <a:srgbClr val="7030A0"/>
                </a:solidFill>
              </a:rPr>
              <a:t>ПЕРМСКОГО КРАЯ»</a:t>
            </a:r>
          </a:p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Обустройство в 2023 году набережной р. Кама в п. Пожва (</a:t>
            </a:r>
            <a:r>
              <a:rPr lang="ru-RU" sz="1100" dirty="0" err="1" smtClean="0">
                <a:latin typeface="Arial Black" pitchFamily="34" charset="0"/>
              </a:rPr>
              <a:t>мкр</a:t>
            </a:r>
            <a:r>
              <a:rPr lang="ru-RU" sz="1100" dirty="0" smtClean="0">
                <a:latin typeface="Arial Black" pitchFamily="34" charset="0"/>
              </a:rPr>
              <a:t>-н </a:t>
            </a:r>
            <a:r>
              <a:rPr lang="ru-RU" sz="1100" dirty="0" err="1" smtClean="0">
                <a:latin typeface="Arial Black" pitchFamily="34" charset="0"/>
              </a:rPr>
              <a:t>Лемпиха</a:t>
            </a:r>
            <a:r>
              <a:rPr lang="ru-RU" sz="1100" dirty="0" smtClean="0">
                <a:latin typeface="Arial Black" pitchFamily="34" charset="0"/>
              </a:rPr>
              <a:t>) с общей стоимостью работ 9 259,0 тыс. руб., в том числе средства местного бюджета 923,0 тыс. руб.</a:t>
            </a:r>
          </a:p>
          <a:p>
            <a:pPr marL="64008" indent="0" algn="just">
              <a:buNone/>
            </a:pPr>
            <a:endParaRPr lang="ru-RU" sz="11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>
                <a:latin typeface="Arial Black" pitchFamily="34" charset="0"/>
              </a:rPr>
              <a:t>Обустройство в </a:t>
            </a:r>
            <a:r>
              <a:rPr lang="ru-RU" sz="1100" dirty="0" smtClean="0">
                <a:latin typeface="Arial Black" pitchFamily="34" charset="0"/>
              </a:rPr>
              <a:t>2024 </a:t>
            </a:r>
            <a:r>
              <a:rPr lang="ru-RU" sz="1100" dirty="0">
                <a:latin typeface="Arial Black" pitchFamily="34" charset="0"/>
              </a:rPr>
              <a:t>году набережной р. </a:t>
            </a:r>
            <a:r>
              <a:rPr lang="ru-RU" sz="1100" dirty="0" err="1" smtClean="0">
                <a:latin typeface="Arial Black" pitchFamily="34" charset="0"/>
              </a:rPr>
              <a:t>Иньва</a:t>
            </a:r>
            <a:r>
              <a:rPr lang="ru-RU" sz="1100" dirty="0" smtClean="0">
                <a:latin typeface="Arial Black" pitchFamily="34" charset="0"/>
              </a:rPr>
              <a:t> </a:t>
            </a:r>
            <a:r>
              <a:rPr lang="ru-RU" sz="1100" dirty="0">
                <a:latin typeface="Arial Black" pitchFamily="34" charset="0"/>
              </a:rPr>
              <a:t>в п. </a:t>
            </a:r>
            <a:r>
              <a:rPr lang="ru-RU" sz="1100" dirty="0" err="1" smtClean="0">
                <a:latin typeface="Arial Black" pitchFamily="34" charset="0"/>
              </a:rPr>
              <a:t>Майкор</a:t>
            </a:r>
            <a:r>
              <a:rPr lang="ru-RU" sz="1100" dirty="0" smtClean="0">
                <a:latin typeface="Arial Black" pitchFamily="34" charset="0"/>
              </a:rPr>
              <a:t> </a:t>
            </a:r>
            <a:r>
              <a:rPr lang="ru-RU" sz="1100" dirty="0">
                <a:latin typeface="Arial Black" pitchFamily="34" charset="0"/>
              </a:rPr>
              <a:t>с общей стоимостью работ 9 </a:t>
            </a:r>
            <a:r>
              <a:rPr lang="ru-RU" sz="1100" dirty="0" smtClean="0">
                <a:latin typeface="Arial Black" pitchFamily="34" charset="0"/>
              </a:rPr>
              <a:t>900,0 </a:t>
            </a:r>
            <a:r>
              <a:rPr lang="ru-RU" sz="1100" dirty="0">
                <a:latin typeface="Arial Black" pitchFamily="34" charset="0"/>
              </a:rPr>
              <a:t>тыс. руб., в том числе средства местного бюджета </a:t>
            </a:r>
            <a:r>
              <a:rPr lang="ru-RU" sz="1100" dirty="0" smtClean="0">
                <a:latin typeface="Arial Black" pitchFamily="34" charset="0"/>
              </a:rPr>
              <a:t>1 000,0 </a:t>
            </a:r>
            <a:r>
              <a:rPr lang="ru-RU" sz="1100" dirty="0">
                <a:latin typeface="Arial Black" pitchFamily="34" charset="0"/>
              </a:rPr>
              <a:t>тыс. руб.</a:t>
            </a: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</p:txBody>
      </p:sp>
      <p:pic>
        <p:nvPicPr>
          <p:cNvPr id="50179" name="Picture 3" descr="C:\Users\user\Pictures\наб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12241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7166"/>
            <a:ext cx="7528350" cy="112761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526842" y="1484784"/>
            <a:ext cx="707760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«ЗАЩИТА НАСЕЛЕНИЯ И ТЕРРИТОРИИ ЮСЬВИНСКОГО МУНИЦИПАЛЬНОГО ОКРУГА ПЕРМСКОГО КРАЯ ОТ ЧРЕЗВЫЧАЙНЫХ СИТУАЦИЙ, ОБЕСПЕЧЕНИЕ ПОЖАРНОЙ БЕЗОПАСНОСТИ И БЕЗОПАСНОСТИ ЛЮДЕЙ НА ВОДНЫХ ОБЪЕКТАХ»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200" b="1" dirty="0">
              <a:solidFill>
                <a:srgbClr val="7030A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Проектирование в 2023 году муниципальной </a:t>
            </a:r>
            <a:r>
              <a:rPr lang="ru-RU" sz="1100" dirty="0">
                <a:latin typeface="Arial Black" pitchFamily="34" charset="0"/>
              </a:rPr>
              <a:t>автоматизированной системы централизованного оповещения </a:t>
            </a:r>
            <a:r>
              <a:rPr lang="ru-RU" sz="1100" dirty="0" smtClean="0">
                <a:latin typeface="Arial Black" pitchFamily="34" charset="0"/>
              </a:rPr>
              <a:t>за счет средств местного бюджета в сумме 530,0 тыс. руб.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Приобретение оборудования и создание муниципальной автоматизированной системы оповещения в 6 населенных пунктах (с. </a:t>
            </a:r>
            <a:r>
              <a:rPr lang="ru-RU" sz="1100" dirty="0" err="1" smtClean="0">
                <a:latin typeface="Arial Black" pitchFamily="34" charset="0"/>
              </a:rPr>
              <a:t>Мелюхино</a:t>
            </a:r>
            <a:r>
              <a:rPr lang="ru-RU" sz="1100" dirty="0" smtClean="0">
                <a:latin typeface="Arial Black" pitchFamily="34" charset="0"/>
              </a:rPr>
              <a:t>, с. Антипино, с. </a:t>
            </a:r>
            <a:r>
              <a:rPr lang="ru-RU" sz="1100" dirty="0" err="1" smtClean="0">
                <a:latin typeface="Arial Black" pitchFamily="34" charset="0"/>
              </a:rPr>
              <a:t>Крохалево</a:t>
            </a:r>
            <a:r>
              <a:rPr lang="ru-RU" sz="1100" dirty="0" smtClean="0">
                <a:latin typeface="Arial Black" pitchFamily="34" charset="0"/>
              </a:rPr>
              <a:t>, с. </a:t>
            </a:r>
            <a:r>
              <a:rPr lang="ru-RU" sz="1100" dirty="0" err="1" smtClean="0">
                <a:latin typeface="Arial Black" pitchFamily="34" charset="0"/>
              </a:rPr>
              <a:t>Доег</a:t>
            </a:r>
            <a:r>
              <a:rPr lang="ru-RU" sz="1100" dirty="0" smtClean="0">
                <a:latin typeface="Arial Black" pitchFamily="34" charset="0"/>
              </a:rPr>
              <a:t>, п. </a:t>
            </a:r>
            <a:r>
              <a:rPr lang="ru-RU" sz="1100" dirty="0" err="1" smtClean="0">
                <a:latin typeface="Arial Black" pitchFamily="34" charset="0"/>
              </a:rPr>
              <a:t>Тукачево</a:t>
            </a:r>
            <a:r>
              <a:rPr lang="ru-RU" sz="1100" dirty="0" smtClean="0">
                <a:latin typeface="Arial Black" pitchFamily="34" charset="0"/>
              </a:rPr>
              <a:t>, с. Они) в период 2024-2025 гг. за счет средств местного бюджета в сумме 1 200,0 тыс. руб. ежегодно.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Оборудование 10 площадок и подъездов к ним возле естественных </a:t>
            </a:r>
            <a:r>
              <a:rPr lang="ru-RU" sz="1100" dirty="0" err="1" smtClean="0">
                <a:latin typeface="Arial Black" pitchFamily="34" charset="0"/>
              </a:rPr>
              <a:t>водоисточников</a:t>
            </a:r>
            <a:r>
              <a:rPr lang="ru-RU" sz="1100" dirty="0" smtClean="0">
                <a:latin typeface="Arial Black" pitchFamily="34" charset="0"/>
              </a:rPr>
              <a:t> в </a:t>
            </a:r>
            <a:r>
              <a:rPr lang="ru-RU" sz="1100" dirty="0">
                <a:latin typeface="Arial Black" pitchFamily="34" charset="0"/>
              </a:rPr>
              <a:t>целях забора воды (</a:t>
            </a:r>
            <a:r>
              <a:rPr lang="ru-RU" sz="1100" dirty="0" err="1">
                <a:latin typeface="Arial Black" pitchFamily="34" charset="0"/>
              </a:rPr>
              <a:t>п.Пожва</a:t>
            </a:r>
            <a:r>
              <a:rPr lang="ru-RU" sz="1100" dirty="0">
                <a:latin typeface="Arial Black" pitchFamily="34" charset="0"/>
              </a:rPr>
              <a:t>, </a:t>
            </a:r>
            <a:r>
              <a:rPr lang="ru-RU" sz="1100" dirty="0" err="1">
                <a:latin typeface="Arial Black" pitchFamily="34" charset="0"/>
              </a:rPr>
              <a:t>п.Майкор</a:t>
            </a:r>
            <a:r>
              <a:rPr lang="ru-RU" sz="1100" dirty="0">
                <a:latin typeface="Arial Black" pitchFamily="34" charset="0"/>
              </a:rPr>
              <a:t>, </a:t>
            </a:r>
            <a:r>
              <a:rPr lang="ru-RU" sz="1100" dirty="0" err="1">
                <a:latin typeface="Arial Black" pitchFamily="34" charset="0"/>
              </a:rPr>
              <a:t>п.Кама</a:t>
            </a:r>
            <a:r>
              <a:rPr lang="ru-RU" sz="1100" dirty="0">
                <a:latin typeface="Arial Black" pitchFamily="34" charset="0"/>
              </a:rPr>
              <a:t>, </a:t>
            </a:r>
            <a:r>
              <a:rPr lang="ru-RU" sz="1100" dirty="0" err="1">
                <a:latin typeface="Arial Black" pitchFamily="34" charset="0"/>
              </a:rPr>
              <a:t>с.Они</a:t>
            </a:r>
            <a:r>
              <a:rPr lang="ru-RU" sz="1100" dirty="0">
                <a:latin typeface="Arial Black" pitchFamily="34" charset="0"/>
              </a:rPr>
              <a:t>, с.Юсьва, </a:t>
            </a:r>
            <a:r>
              <a:rPr lang="ru-RU" sz="1100" dirty="0" err="1">
                <a:latin typeface="Arial Black" pitchFamily="34" charset="0"/>
              </a:rPr>
              <a:t>д.Баранчиново</a:t>
            </a:r>
            <a:r>
              <a:rPr lang="ru-RU" sz="1100" dirty="0">
                <a:latin typeface="Arial Black" pitchFamily="34" charset="0"/>
              </a:rPr>
              <a:t>, </a:t>
            </a:r>
            <a:r>
              <a:rPr lang="ru-RU" sz="1100" dirty="0" err="1">
                <a:latin typeface="Arial Black" pitchFamily="34" charset="0"/>
              </a:rPr>
              <a:t>п.Тукачево</a:t>
            </a:r>
            <a:r>
              <a:rPr lang="ru-RU" sz="1100" dirty="0">
                <a:latin typeface="Arial Black" pitchFamily="34" charset="0"/>
              </a:rPr>
              <a:t>, </a:t>
            </a:r>
            <a:r>
              <a:rPr lang="ru-RU" sz="1100" dirty="0" err="1">
                <a:latin typeface="Arial Black" pitchFamily="34" charset="0"/>
              </a:rPr>
              <a:t>с.Мелюхино</a:t>
            </a:r>
            <a:r>
              <a:rPr lang="ru-RU" sz="1100" dirty="0">
                <a:latin typeface="Arial Black" pitchFamily="34" charset="0"/>
              </a:rPr>
              <a:t>, </a:t>
            </a:r>
            <a:r>
              <a:rPr lang="ru-RU" sz="1100" dirty="0" err="1">
                <a:latin typeface="Arial Black" pitchFamily="34" charset="0"/>
              </a:rPr>
              <a:t>с.Антипино</a:t>
            </a:r>
            <a:r>
              <a:rPr lang="ru-RU" sz="1100" dirty="0">
                <a:latin typeface="Arial Black" pitchFamily="34" charset="0"/>
              </a:rPr>
              <a:t>, </a:t>
            </a:r>
            <a:r>
              <a:rPr lang="ru-RU" sz="1100" dirty="0" err="1">
                <a:latin typeface="Arial Black" pitchFamily="34" charset="0"/>
              </a:rPr>
              <a:t>д.Сивашер</a:t>
            </a:r>
            <a:r>
              <a:rPr lang="ru-RU" sz="1100" dirty="0" smtClean="0">
                <a:latin typeface="Arial Black" pitchFamily="34" charset="0"/>
              </a:rPr>
              <a:t>) </a:t>
            </a:r>
            <a:r>
              <a:rPr lang="ru-RU" sz="1100" dirty="0">
                <a:latin typeface="Arial Black" pitchFamily="34" charset="0"/>
              </a:rPr>
              <a:t>в период 2024-2025 гг. за счет средств местного бюджета в сумме 1 </a:t>
            </a:r>
            <a:r>
              <a:rPr lang="ru-RU" sz="1100" dirty="0" smtClean="0">
                <a:latin typeface="Arial Black" pitchFamily="34" charset="0"/>
              </a:rPr>
              <a:t>250,0 </a:t>
            </a:r>
            <a:r>
              <a:rPr lang="ru-RU" sz="1100" dirty="0">
                <a:latin typeface="Arial Black" pitchFamily="34" charset="0"/>
              </a:rPr>
              <a:t>тыс. руб. ежегодно</a:t>
            </a:r>
            <a:r>
              <a:rPr lang="ru-RU" sz="1100" dirty="0" smtClean="0">
                <a:latin typeface="Arial Black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Ремонт  2-х пожарных пирсов и 2-х пожарных водоемов в 2023 году за счет средств местного бюджета в сумме 498,0 тыс. руб.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Обустройство в 2023 году 3-х пожарных водоемов за счет средств местного бюджета в сумме 1 613,7 тыс. руб. На период 2024-2025 гг. предусмотрены расходы на обустройство 1 пожарного водоема за счет средств местного бюджета в 2024 году в объеме 559,4 тыс. руб., в 2025 году – 581,8 тыс. руб.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02" name="Picture 2" descr="C:\Users\user\Picture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3" y="2204864"/>
            <a:ext cx="1008112" cy="10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8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112761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Объекты ремонта, капитального ремонта, реконструкции и строительства, предусмотренные мероприятиями муниципальных программ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621995" y="1400146"/>
            <a:ext cx="664373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«ПЕРЕСЕЛЕНИЕ ГРАЖДАН И СНОС ВЕТХИХ И (АВАРИЙНЫХ) ДОМОВ НА ТЕРРИТОРИИ ЮСЬВИНСКОГО МУНИЦИПАЛЬНОГО ОКРУГА ПЕРМСКОГО КРАЯ»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200" b="1" dirty="0">
              <a:solidFill>
                <a:srgbClr val="7030A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Расселение жилищного фонда на территории Пермского края, признанного аварийным после 1 января 2017 года, в рамках реализации региональной адресной программы по расселению аварийного жилищного фонда (2025 </a:t>
            </a:r>
            <a:r>
              <a:rPr lang="ru-RU" sz="1100" b="1" dirty="0">
                <a:latin typeface="Arial Black" pitchFamily="34" charset="0"/>
              </a:rPr>
              <a:t>г.) </a:t>
            </a:r>
            <a:r>
              <a:rPr lang="ru-RU" sz="1100" b="1" dirty="0" smtClean="0">
                <a:latin typeface="Arial Black" pitchFamily="34" charset="0"/>
              </a:rPr>
              <a:t>(с</a:t>
            </a:r>
            <a:r>
              <a:rPr lang="ru-RU" sz="1100" b="1" dirty="0">
                <a:latin typeface="Arial Black" pitchFamily="34" charset="0"/>
              </a:rPr>
              <a:t>. Юсьва, ул. Советская, д. 28, с. Юсьва, ул. Попова, д. 26, с. Юсьва, ул. Дружбы, д. </a:t>
            </a:r>
            <a:r>
              <a:rPr lang="ru-RU" sz="1100" b="1" dirty="0" smtClean="0">
                <a:latin typeface="Arial Black" pitchFamily="34" charset="0"/>
              </a:rPr>
              <a:t>38) с общим объемом расходов 55 000,00 тыс. руб., в том числе средства местного бюджета 11 652,8 тыс. руб.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 l="63175" t="23932" r="8074" b="31624"/>
          <a:stretch>
            <a:fillRect/>
          </a:stretch>
        </p:blipFill>
        <p:spPr bwMode="auto">
          <a:xfrm>
            <a:off x="412363" y="1700808"/>
            <a:ext cx="93601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9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821644" cy="119791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1600" b="1" dirty="0" smtClean="0">
                <a:latin typeface="+mn-lt"/>
              </a:rPr>
              <a:t>       </a:t>
            </a:r>
            <a:r>
              <a:rPr lang="ru-RU" sz="1600" b="1" u="sng" dirty="0" smtClean="0"/>
              <a:t>Программно-целевой принцип формирования бюджета </a:t>
            </a:r>
            <a:r>
              <a:rPr lang="ru-RU" sz="1600" b="1" u="sng" dirty="0" smtClean="0">
                <a:latin typeface="+mn-lt"/>
              </a:rPr>
              <a:t/>
            </a:r>
            <a:br>
              <a:rPr lang="ru-RU" sz="1600" b="1" u="sng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Прекращена </a:t>
            </a:r>
            <a:r>
              <a:rPr lang="ru-RU" sz="1400" b="1" dirty="0" smtClean="0"/>
              <a:t>реализация МП «Развитие сельского хозяйства в ЮМО ПК» и МП «Реализация мероприятий по предотвращению распространения и уничтожения борщевика Сосновского в ЮМО ПК» (объединение их с другими МП). Утверждена новая МП «Формирование комфортной городской среды на территории Юсьвинского муниципального округа Пермского края» 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159311"/>
              </p:ext>
            </p:extLst>
          </p:nvPr>
        </p:nvGraphicFramePr>
        <p:xfrm>
          <a:off x="285720" y="1268760"/>
          <a:ext cx="8644001" cy="464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80"/>
                <a:gridCol w="1008112"/>
                <a:gridCol w="864096"/>
                <a:gridCol w="936104"/>
                <a:gridCol w="792088"/>
                <a:gridCol w="757321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</a:rPr>
                        <a:t>муниципальной </a:t>
                      </a:r>
                      <a:r>
                        <a:rPr lang="ru-RU" sz="1400" dirty="0" smtClean="0">
                          <a:effectLst/>
                        </a:rPr>
                        <a:t>программы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Объемы </a:t>
                      </a:r>
                      <a:r>
                        <a:rPr lang="ru-RU" sz="1200" dirty="0" smtClean="0">
                          <a:effectLst/>
                        </a:rPr>
                        <a:t>финансирования, тыс.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2022 год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(первоначальный бюджет)</a:t>
                      </a:r>
                      <a:endParaRPr lang="ru-RU" sz="900" b="1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2023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Изменения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2024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</a:rPr>
                        <a:t>2025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Развитие  </a:t>
                      </a:r>
                      <a:r>
                        <a:rPr lang="ru-RU" sz="1400" dirty="0" smtClean="0">
                          <a:effectLst/>
                        </a:rPr>
                        <a:t>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454 926,7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490 267,0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+35 340,3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427 </a:t>
                      </a:r>
                      <a:r>
                        <a:rPr lang="ru-RU" sz="1200" dirty="0" smtClean="0">
                          <a:effectLst/>
                        </a:rPr>
                        <a:t>214,1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462 </a:t>
                      </a:r>
                      <a:r>
                        <a:rPr lang="ru-RU" sz="1200" dirty="0" smtClean="0">
                          <a:effectLst/>
                        </a:rPr>
                        <a:t>477,1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66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100 939,8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122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063,5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+21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123,7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Развитие культуры, искусства и молодежной </a:t>
                      </a:r>
                      <a:r>
                        <a:rPr lang="ru-RU" sz="1400" dirty="0" smtClean="0">
                          <a:effectLst/>
                        </a:rPr>
                        <a:t>политики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78 407,6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86 607,0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+8 399,4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82 794,3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82 889,4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52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74 734,4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85 535,5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+10 801,1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Совершенствование муниципального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управления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67 150,2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74 366,0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+7 215,8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74 545,1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74 631,0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52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63 492,0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70 316,6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+6 824,6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4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Развитие транспортной </a:t>
                      </a:r>
                      <a:r>
                        <a:rPr lang="ru-RU" sz="1400" dirty="0" smtClean="0">
                          <a:effectLst/>
                        </a:rPr>
                        <a:t>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88 562,6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62 664,0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-25 898,6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65 376,3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64 052,1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38 792,3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44 588,5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+5 796,2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Территориальное </a:t>
                      </a:r>
                      <a:r>
                        <a:rPr lang="ru-RU" sz="1400" dirty="0" smtClean="0">
                          <a:effectLst/>
                        </a:rPr>
                        <a:t>развитие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32 809,7*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38 941,7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+6 132,0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43 579,8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43 219,4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29 717,9*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412,6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+2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694,7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Защита населения и территории </a:t>
                      </a:r>
                      <a:r>
                        <a:rPr lang="ru-RU" sz="1400" dirty="0" smtClean="0">
                          <a:effectLst/>
                        </a:rPr>
                        <a:t>от ЧС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17 955,9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 </a:t>
                      </a:r>
                      <a:r>
                        <a:rPr lang="ru-RU" sz="1200" dirty="0" smtClean="0">
                          <a:effectLst/>
                        </a:rPr>
                        <a:t>659,9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2 704,0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20 110,5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20 183,7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17 955,9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20 659,9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2 704,0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8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Формирование комфортной городской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8 968,8*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9 104,6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+135,8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433,2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051,9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47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896,9*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1 075,8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+178,9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Рисунок 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67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84294"/>
              </p:ext>
            </p:extLst>
          </p:nvPr>
        </p:nvGraphicFramePr>
        <p:xfrm>
          <a:off x="598612" y="692696"/>
          <a:ext cx="8437884" cy="5910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5396"/>
                <a:gridCol w="1008112"/>
                <a:gridCol w="864096"/>
                <a:gridCol w="936104"/>
                <a:gridCol w="792088"/>
                <a:gridCol w="792088"/>
              </a:tblGrid>
              <a:tr h="2189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</a:rPr>
                        <a:t>муниципальной </a:t>
                      </a:r>
                      <a:r>
                        <a:rPr lang="ru-RU" sz="1400" dirty="0" smtClean="0">
                          <a:effectLst/>
                        </a:rPr>
                        <a:t>программы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Объемы </a:t>
                      </a:r>
                      <a:r>
                        <a:rPr lang="ru-RU" sz="1200" dirty="0" smtClean="0">
                          <a:effectLst/>
                        </a:rPr>
                        <a:t>финансирования, тыс.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2022 год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(первоначальный бюджет)</a:t>
                      </a:r>
                      <a:endParaRPr lang="ru-RU" sz="900" b="1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2023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Изменения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2024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</a:rPr>
                        <a:t>2025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Улучшение качества жизни </a:t>
                      </a:r>
                      <a:r>
                        <a:rPr lang="ru-RU" sz="1400" dirty="0" smtClean="0">
                          <a:effectLst/>
                        </a:rPr>
                        <a:t>населения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365,5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405,5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+40,0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421,7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365,5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405,5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+40,0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Улучшение жилищных условий </a:t>
                      </a:r>
                      <a:r>
                        <a:rPr lang="ru-RU" sz="1400" dirty="0" smtClean="0">
                          <a:effectLst/>
                        </a:rPr>
                        <a:t>граждан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6 249,1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15 424,1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+9 175,0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10 330,9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13 337,6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1 500,0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1 824,2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+324,2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5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Управление муниципальным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имуществом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4 787,4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3 432,5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-1 354,9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2 818,4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2 931,2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4 787,4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3 432,5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-1 354,9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5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Развитие физической культуры и </a:t>
                      </a:r>
                      <a:r>
                        <a:rPr lang="ru-RU" sz="1400" dirty="0" smtClean="0">
                          <a:effectLst/>
                        </a:rPr>
                        <a:t>спорта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8 697,5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5 434,9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-3 262,6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3 592,8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6 760,8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3 534,1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2 809,9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-724,2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Обеспечение общественной безопасности на территории ЮМО ПК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986,4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903,2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-83,2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927,6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953,2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871,1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791,6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-79,5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Экономическое </a:t>
                      </a:r>
                      <a:r>
                        <a:rPr lang="ru-RU" sz="1400" dirty="0" smtClean="0">
                          <a:effectLst/>
                        </a:rPr>
                        <a:t>развитие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518,0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+418,0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907,3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266,8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518,0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+418,0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20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Распоряжение земельными ресурсами и развитие градостроительной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4 265,8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4 437,1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+171,3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1 375,0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1 118,0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1 787,4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4 437,1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+2 649,7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Переселение граждан из аварийного жилищного фонда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11 652,8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0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счет местного бюджета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Рисунок 4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2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5922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3" name="Рисунок 2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7606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99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134"/>
            <a:ext cx="8607330" cy="65310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Объем прогнозируемого поступления доходов:</a:t>
            </a:r>
            <a:b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2023 году – 871,0 млн. руб.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в 2024 году – 813,6 млн.руб.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в 2025 году – 876,6 млн.руб.</a:t>
            </a:r>
            <a:r>
              <a:rPr lang="ru-RU" sz="27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2023 году: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97,4 млн. руб. (11,2%) – налоговые и неналоговые доходы  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340,1 млн. руб. (39,0%) – дотации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433,5 млн. руб. (49,8%) - иные МБТ , субсидии,  субвенций </a:t>
            </a: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79712" y="3933056"/>
            <a:ext cx="2160240" cy="780688"/>
          </a:xfrm>
          <a:prstGeom prst="downArrow">
            <a:avLst>
              <a:gd name="adj1" fmla="val 50000"/>
              <a:gd name="adj2" fmla="val 6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331641" y="4652963"/>
            <a:ext cx="38164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дотаций в объеме собственных доходов окружного бюджета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77,7%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2022 году – 74,4%)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Содержимое 4" descr="clip_image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9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73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602884"/>
              </p:ext>
            </p:extLst>
          </p:nvPr>
        </p:nvGraphicFramePr>
        <p:xfrm>
          <a:off x="5497513" y="4200525"/>
          <a:ext cx="33813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Лист" r:id="rId4" imgW="4663475" imgH="3009843" progId="Excel.Sheet.8">
                  <p:embed/>
                </p:oleObj>
              </mc:Choice>
              <mc:Fallback>
                <p:oleObj name="Лист" r:id="rId4" imgW="4663475" imgH="300984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200525"/>
                        <a:ext cx="3381375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600"/>
            <a:ext cx="7353326" cy="914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доходной части бюджета Юсьвинского муниципального округа Пермского края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117425"/>
              </p:ext>
            </p:extLst>
          </p:nvPr>
        </p:nvGraphicFramePr>
        <p:xfrm>
          <a:off x="642910" y="1643050"/>
          <a:ext cx="828680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9" y="188639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1656" y="5877272"/>
            <a:ext cx="7998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Справочно: поступление транспортного налога: факт 2021 года 12550,2 тыс. руб.;  </a:t>
            </a:r>
          </a:p>
          <a:p>
            <a:r>
              <a:rPr lang="ru-RU" sz="1100" i="1" dirty="0" smtClean="0"/>
              <a:t>                                             ожидаемое поступление в 2022 году 13529,0 тыс. руб.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6147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304800"/>
            <a:ext cx="7272808" cy="609600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параметры налоговых и неналоговых доходов бюджета Юсьвинского муниципального округа Пермского края на 2023 год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6476014"/>
              </p:ext>
            </p:extLst>
          </p:nvPr>
        </p:nvGraphicFramePr>
        <p:xfrm>
          <a:off x="251520" y="1196752"/>
          <a:ext cx="4104456" cy="459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45"/>
                <a:gridCol w="1024673"/>
                <a:gridCol w="970338"/>
              </a:tblGrid>
              <a:tr h="701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2023 год,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удельный вес в структуре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бюджета Юсьвинского муниципального округа: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97 401,646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39 582,0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22 159,2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15 690,7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(НИФЛ, ЗН)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6 895,0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6 061,3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 (ЕСХН, УСН, патент)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4 036,2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1 475,5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857,2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активов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262,6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159,4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222,,546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81240"/>
              </p:ext>
            </p:extLst>
          </p:nvPr>
        </p:nvGraphicFramePr>
        <p:xfrm>
          <a:off x="4391025" y="1031875"/>
          <a:ext cx="454025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Лист" r:id="rId3" imgW="4678639" imgH="3322455" progId="Excel.Sheet.8">
                  <p:embed/>
                </p:oleObj>
              </mc:Choice>
              <mc:Fallback>
                <p:oleObj name="Лист" r:id="rId3" imgW="4678639" imgH="332245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031875"/>
                        <a:ext cx="4540250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289693"/>
              </p:ext>
            </p:extLst>
          </p:nvPr>
        </p:nvGraphicFramePr>
        <p:xfrm>
          <a:off x="4429125" y="4071938"/>
          <a:ext cx="4705350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Лист" r:id="rId5" imgW="4480665" imgH="2407930" progId="Excel.Sheet.8">
                  <p:embed/>
                </p:oleObj>
              </mc:Choice>
              <mc:Fallback>
                <p:oleObj name="Лист" r:id="rId5" imgW="4480665" imgH="24079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071938"/>
                        <a:ext cx="4705350" cy="250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C:\Users\user\AppData\Local\Temp\Rar$DIa9756.27151\герб юсьва 2021 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7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25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принципы  и подходы, учитываемые  при формировании расходной части бюджета</a:t>
            </a:r>
            <a:endParaRPr lang="ru-RU" sz="2500" u="sng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882775"/>
            <a:ext cx="7067550" cy="45720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Выполнение обязательств в соответствии с условиями Соглашения о предоставлении дотаций, заключенного с Минфином ПК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Исполнение целевых показателей по оплате труда работников бюджетной сферы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Решение основных проблемных вопросов развития округа, сдерживающих его социально-экономическое развитие, предусмотренных прогнозом социально-экономического развития Юсьвинского муниципального округа Пермского края</a:t>
            </a:r>
            <a:endParaRPr lang="ru-RU" sz="20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/>
          </a:p>
        </p:txBody>
      </p:sp>
      <p:pic>
        <p:nvPicPr>
          <p:cNvPr id="11268" name="Содержимое 9" descr="istockphoto-532785975-612x6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848"/>
            <a:ext cx="935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Содержимое 9" descr="istockphoto-532785975-612x6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936625" cy="8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Содержимое 9" descr="istockphoto-532785975-612x6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4725144"/>
            <a:ext cx="936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355160" cy="9361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Основные параметры бюджета Юсьвинского муниципального округа Пермского края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69497"/>
              </p:ext>
            </p:extLst>
          </p:nvPr>
        </p:nvGraphicFramePr>
        <p:xfrm>
          <a:off x="683569" y="1196752"/>
          <a:ext cx="8136903" cy="2250570"/>
        </p:xfrm>
        <a:graphic>
          <a:graphicData uri="http://schemas.openxmlformats.org/drawingml/2006/table">
            <a:tbl>
              <a:tblPr/>
              <a:tblGrid>
                <a:gridCol w="1584175"/>
                <a:gridCol w="2263444"/>
                <a:gridCol w="2129044"/>
                <a:gridCol w="2160240"/>
              </a:tblGrid>
              <a:tr h="526429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67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871 028,289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813 554,645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876 644,789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46067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874 748,327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813</a:t>
                      </a:r>
                      <a:r>
                        <a:rPr lang="ru-RU" sz="28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554,645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876 644,789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828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-3 720,038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411759" y="4448471"/>
            <a:ext cx="2376265" cy="863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РАЗМЕР ДЕФИЦИТА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3,8%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22" name="Содержимое 9" descr="istockphoto-532785975-612x6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625"/>
            <a:ext cx="151142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642910" y="5516563"/>
            <a:ext cx="8215370" cy="62708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48056" indent="-384048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течение финансового года должен соблюдаться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устойчивости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сбалансированности окружного бюджета</a:t>
            </a:r>
          </a:p>
        </p:txBody>
      </p:sp>
      <p:pic>
        <p:nvPicPr>
          <p:cNvPr id="11" name="Рисунок 10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96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2704" cy="6674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6" name="Содержимое 10" descr="kisspng-senior-management-business-leadership-meeting-icon-image-free-5ab02e2d325ce0.802907901521495597206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8" y="2285992"/>
            <a:ext cx="1511523" cy="1079499"/>
          </a:xfrm>
        </p:spPr>
      </p:pic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68247"/>
              </p:ext>
            </p:extLst>
          </p:nvPr>
        </p:nvGraphicFramePr>
        <p:xfrm>
          <a:off x="3428992" y="2285992"/>
          <a:ext cx="5473304" cy="1822704"/>
        </p:xfrm>
        <a:graphic>
          <a:graphicData uri="http://schemas.openxmlformats.org/drawingml/2006/table">
            <a:tbl>
              <a:tblPr/>
              <a:tblGrid>
                <a:gridCol w="1922259"/>
                <a:gridCol w="1775523"/>
                <a:gridCol w="1775522"/>
              </a:tblGrid>
              <a:tr h="898434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Предельный норматив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Расчетный норматив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Свободный объем норматива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8915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13331" name="Текст 2"/>
          <p:cNvSpPr txBox="1">
            <a:spLocks/>
          </p:cNvSpPr>
          <p:nvPr/>
        </p:nvSpPr>
        <p:spPr bwMode="auto">
          <a:xfrm>
            <a:off x="2124075" y="4365625"/>
            <a:ext cx="6480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</a:pPr>
            <a:endParaRPr lang="ru-RU" sz="2600">
              <a:cs typeface="Times New Roman" pitchFamily="18" charset="0"/>
            </a:endParaRPr>
          </a:p>
        </p:txBody>
      </p:sp>
      <p:pic>
        <p:nvPicPr>
          <p:cNvPr id="13332" name="Содержимое 4" descr="clip_image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1103292" cy="104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124075" y="4508500"/>
            <a:ext cx="6696075" cy="15128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сполнение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расходных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обязательств, относящихся к полномочиям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округа в соответствии со статьей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16 Федерального закона от 6 октября 2003 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131-ФЗ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«Об общих принципах организации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Российской Федерации».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4" name="Содержимое 4" descr="kisspng-human-resource-management-leadership-business-best-business-team-icon-png-business-businessman-leader-5ab04f19a73e03.66960614152150402568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357562"/>
            <a:ext cx="1439862" cy="96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Содержимое 7" descr="рис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57562"/>
            <a:ext cx="1373187" cy="96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Содержимое 6" descr="kisspng-management-supply-chain-business-industry-company-working-5ac5b1d0a99034.128358351522905552694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40" y="2336749"/>
            <a:ext cx="1176321" cy="9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1000108"/>
            <a:ext cx="6858048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Соблюдение нормативов формирования расходов на содержание ОМСУ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4" descr="clip_image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928670"/>
            <a:ext cx="1143008" cy="10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7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85076" cy="1399032"/>
          </a:xfrm>
        </p:spPr>
        <p:txBody>
          <a:bodyPr>
            <a:normAutofit/>
          </a:bodyPr>
          <a:lstStyle/>
          <a:p>
            <a:pPr marL="484632"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заработной платы работников учреждений в сфере образования и в сфере культуры не ниже уровня 2022 года с учетом достижения показателей деятельности, установленных по категориям отраслевыми «дорожными» картами: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71946"/>
              </p:ext>
            </p:extLst>
          </p:nvPr>
        </p:nvGraphicFramePr>
        <p:xfrm>
          <a:off x="1403350" y="1772816"/>
          <a:ext cx="6078539" cy="1923021"/>
        </p:xfrm>
        <a:graphic>
          <a:graphicData uri="http://schemas.openxmlformats.org/drawingml/2006/table">
            <a:tbl>
              <a:tblPr/>
              <a:tblGrid>
                <a:gridCol w="2025968"/>
                <a:gridCol w="2025968"/>
                <a:gridCol w="2026603"/>
              </a:tblGrid>
              <a:tr h="2934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54579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Учреждения культуры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35 542,60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32 456,00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Детская школа искусств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46 889,00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42 817,19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Детско-юношеская спортивная школа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Спарт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менее 39 443,00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39 443,00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Центр дополнительного образования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Созвездие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 менее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39 443,00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39 443,00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8313" y="5084763"/>
            <a:ext cx="8229600" cy="1400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endParaRPr lang="ru-RU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2" y="3930601"/>
            <a:ext cx="4031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1600" u="sng" dirty="0" smtClean="0">
                <a:latin typeface="+mn-lt"/>
              </a:rPr>
              <a:t>Сеть учреждений культуры Юсьвинского муниципального округа Пермского края включает: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библиотека  (14 структурных подразделений);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музей;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4</a:t>
            </a:r>
            <a:r>
              <a:rPr lang="ru-RU" sz="1600" dirty="0" smtClean="0">
                <a:latin typeface="+mn-lt"/>
              </a:rPr>
              <a:t> культурно – досуговых учреждения (15 структурных подразделений);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учреждение дополнительного образования в сфере культуры (2 филиала).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903345"/>
            <a:ext cx="41044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u="sng" dirty="0" smtClean="0">
                <a:latin typeface="+mn-lt"/>
              </a:rPr>
              <a:t>Сеть учреждений образования </a:t>
            </a:r>
            <a:r>
              <a:rPr lang="ru-RU" sz="1600" u="sng" dirty="0" err="1" smtClean="0">
                <a:latin typeface="+mn-lt"/>
              </a:rPr>
              <a:t>Юсьвинского</a:t>
            </a:r>
            <a:r>
              <a:rPr lang="ru-RU" sz="1600" u="sng" dirty="0" smtClean="0">
                <a:latin typeface="+mn-lt"/>
              </a:rPr>
              <a:t> муниципального округа Пермского края включает: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14</a:t>
            </a:r>
            <a:r>
              <a:rPr lang="ru-RU" sz="1600" dirty="0" smtClean="0">
                <a:latin typeface="+mn-lt"/>
              </a:rPr>
              <a:t> дошкольных образовательных учреждение, включая 13 филиалов;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11</a:t>
            </a:r>
            <a:r>
              <a:rPr lang="ru-RU" sz="1600" dirty="0" smtClean="0">
                <a:latin typeface="+mn-lt"/>
              </a:rPr>
              <a:t> общеобразовательных учреждений, включая 3 филиала;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общеобразовательная школа – интернат для обучающихся с ОВЗ;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 учреждения дополнительного образования.</a:t>
            </a:r>
          </a:p>
          <a:p>
            <a:pPr>
              <a:buFont typeface="Wingdings 2" pitchFamily="18" charset="2"/>
              <a:buNone/>
            </a:pPr>
            <a:endParaRPr lang="ru-RU" sz="1000" dirty="0" smtClean="0">
              <a:latin typeface="+mn-lt"/>
            </a:endParaRPr>
          </a:p>
        </p:txBody>
      </p:sp>
      <p:pic>
        <p:nvPicPr>
          <p:cNvPr id="9" name="Рисунок 8" descr="C:\Users\user\AppData\Local\Temp\Rar$DIa9756.27151\герб юсьва 202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8864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7676</TotalTime>
  <Words>4378</Words>
  <Application>Microsoft Office PowerPoint</Application>
  <PresentationFormat>Экран (4:3)</PresentationFormat>
  <Paragraphs>612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Яркая</vt:lpstr>
      <vt:lpstr>Лист</vt:lpstr>
      <vt:lpstr>     О бюджете Юсьвинского муниципального округа Пермского края на 2023 – 2025 гг.</vt:lpstr>
      <vt:lpstr>Основные изменения, учитываемые при формировании доходной части бюджета</vt:lpstr>
      <vt:lpstr>  Объем прогнозируемого поступления доходов: в 2023 году – 871,0 млн. руб.     в 2024 году – 813,6 млн.руб.                                                       в 2025 году – 876,6 млн.руб. в 2023 году: 97,4 млн. руб. (11,2%) – налоговые и неналоговые доходы   340,1 млн. руб. (39,0%) – дотации 433,5 млн. руб. (49,8%) - иные МБТ , субсидии,  субвенций      </vt:lpstr>
      <vt:lpstr>Структура доходной части бюджета Юсьвинского муниципального округа Пермского края</vt:lpstr>
      <vt:lpstr>Основные параметры налоговых и неналоговых доходов бюджета Юсьвинского муниципального округа Пермского края на 2023 год</vt:lpstr>
      <vt:lpstr>Основные принципы  и подходы, учитываемые  при формировании расходной части бюджета</vt:lpstr>
      <vt:lpstr>Основные параметры бюджета Юсьвинского муниципального округа Пермского края</vt:lpstr>
      <vt:lpstr>Выполнение обязательств в соответствии с условиями заключенного с Минфином ПК Соглашения о предоставлении дотаций</vt:lpstr>
      <vt:lpstr>Сохранение заработной платы работников учреждений в сфере образования и в сфере культуры не ниже уровня 2022 года с учетом достижения показателей деятельности, установленных по категориям отраслевыми «дорожными» картами:</vt:lpstr>
      <vt:lpstr>Презентация PowerPoint</vt:lpstr>
      <vt:lpstr>Основные характеристики и направления  бюджетной политики 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Объекты ремонта, капитального ремонта, реконструкции и строительства, предусмотренные мероприятиями муниципальных программ</vt:lpstr>
      <vt:lpstr>       Программно-целевой принцип формирования бюджета  Прекращена реализация МП «Развитие сельского хозяйства в ЮМО ПК» и МП «Реализация мероприятий по предотвращению распространения и уничтожения борщевика Сосновского в ЮМО ПК» (объединение их с другими МП). Утверждена новая МП «Формирование комфортной городской среды на территории Юсьвинского муниципального округа Пермского края»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на 2020 – 2022 гг. Главное.</dc:title>
  <dc:creator>ХорошеваГМ</dc:creator>
  <cp:lastModifiedBy>user</cp:lastModifiedBy>
  <cp:revision>447</cp:revision>
  <cp:lastPrinted>2022-11-23T12:29:52Z</cp:lastPrinted>
  <dcterms:created xsi:type="dcterms:W3CDTF">2020-01-03T07:38:00Z</dcterms:created>
  <dcterms:modified xsi:type="dcterms:W3CDTF">2022-12-28T11:13:28Z</dcterms:modified>
</cp:coreProperties>
</file>